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332" r:id="rId3"/>
    <p:sldId id="333" r:id="rId4"/>
    <p:sldId id="334" r:id="rId5"/>
    <p:sldId id="335" r:id="rId6"/>
    <p:sldId id="336" r:id="rId7"/>
    <p:sldId id="338" r:id="rId8"/>
    <p:sldId id="340" r:id="rId9"/>
    <p:sldId id="258" r:id="rId10"/>
    <p:sldId id="313" r:id="rId11"/>
    <p:sldId id="306" r:id="rId12"/>
    <p:sldId id="307" r:id="rId13"/>
    <p:sldId id="308" r:id="rId14"/>
    <p:sldId id="309" r:id="rId15"/>
    <p:sldId id="311" r:id="rId16"/>
    <p:sldId id="341" r:id="rId17"/>
    <p:sldId id="342" r:id="rId18"/>
    <p:sldId id="346" r:id="rId19"/>
    <p:sldId id="347" r:id="rId20"/>
    <p:sldId id="343" r:id="rId21"/>
    <p:sldId id="344" r:id="rId22"/>
    <p:sldId id="345" r:id="rId23"/>
    <p:sldId id="312" r:id="rId24"/>
    <p:sldId id="348" r:id="rId25"/>
    <p:sldId id="314" r:id="rId26"/>
    <p:sldId id="317" r:id="rId27"/>
    <p:sldId id="289" r:id="rId28"/>
    <p:sldId id="290" r:id="rId29"/>
    <p:sldId id="339" r:id="rId30"/>
    <p:sldId id="350" r:id="rId31"/>
    <p:sldId id="351" r:id="rId32"/>
    <p:sldId id="352" r:id="rId33"/>
    <p:sldId id="353" r:id="rId34"/>
    <p:sldId id="362" r:id="rId35"/>
    <p:sldId id="354" r:id="rId36"/>
    <p:sldId id="356" r:id="rId37"/>
    <p:sldId id="358" r:id="rId38"/>
    <p:sldId id="359" r:id="rId39"/>
    <p:sldId id="370" r:id="rId40"/>
    <p:sldId id="361" r:id="rId41"/>
    <p:sldId id="364" r:id="rId42"/>
    <p:sldId id="365" r:id="rId43"/>
    <p:sldId id="366" r:id="rId44"/>
    <p:sldId id="367" r:id="rId45"/>
    <p:sldId id="371" r:id="rId46"/>
    <p:sldId id="372" r:id="rId47"/>
    <p:sldId id="373" r:id="rId48"/>
    <p:sldId id="374" r:id="rId49"/>
    <p:sldId id="375" r:id="rId50"/>
    <p:sldId id="376" r:id="rId51"/>
    <p:sldId id="377" r:id="rId52"/>
    <p:sldId id="260" r:id="rId53"/>
    <p:sldId id="261" r:id="rId54"/>
    <p:sldId id="263" r:id="rId5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BA584-FC05-48CE-AA79-79713A91754D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4002B-DEB7-4E9D-9C5A-5EE4652DAE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160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19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80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96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58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15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6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19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9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04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70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05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BA6A0-EE74-4E96-B94A-921E08061F11}" type="datetimeFigureOut">
              <a:rPr lang="cs-CZ" smtClean="0"/>
              <a:t>12.5.2015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AD4E-B73D-4A45-8E83-5B2DA2F5C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29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cap="small" dirty="0" smtClean="0"/>
              <a:t>Spirituální posouzení (</a:t>
            </a:r>
            <a:r>
              <a:rPr lang="cs-CZ" b="1" cap="small" dirty="0" err="1" smtClean="0"/>
              <a:t>assessment</a:t>
            </a:r>
            <a:r>
              <a:rPr lang="cs-CZ" b="1" cap="small" dirty="0" smtClean="0"/>
              <a:t>) u klientů charitních služeb</a:t>
            </a:r>
            <a:r>
              <a:rPr lang="cs-CZ" b="1" cap="small" dirty="0"/>
              <a:t/>
            </a:r>
            <a:br>
              <a:rPr lang="cs-CZ" b="1" cap="small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i="1" dirty="0"/>
              <a:t/>
            </a:r>
            <a:br>
              <a:rPr lang="cs-CZ" b="1" i="1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6400800" cy="1752600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 algn="r"/>
            <a:r>
              <a:rPr lang="cs-CZ" sz="1800" dirty="0" smtClean="0"/>
              <a:t>J. Doležel</a:t>
            </a:r>
          </a:p>
          <a:p>
            <a:pPr algn="r"/>
            <a:r>
              <a:rPr lang="cs-CZ" sz="1800" dirty="0" smtClean="0"/>
              <a:t>Katedra křesťanské sociální práce</a:t>
            </a:r>
          </a:p>
          <a:p>
            <a:pPr algn="r"/>
            <a:r>
              <a:rPr lang="cs-CZ" sz="1800" dirty="0" smtClean="0"/>
              <a:t>Cyrilometodějská teologická fakulta </a:t>
            </a:r>
          </a:p>
          <a:p>
            <a:pPr algn="r"/>
            <a:r>
              <a:rPr lang="cs-CZ" sz="1800" dirty="0" smtClean="0"/>
              <a:t>Univerzita Palackého v Olomouci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95790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Proč spiritualita v sociální práci?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Sociologie náboženství</a:t>
            </a:r>
          </a:p>
          <a:p>
            <a:r>
              <a:rPr lang="cs-CZ" dirty="0" smtClean="0"/>
              <a:t>Zdravotnické vědy</a:t>
            </a:r>
          </a:p>
          <a:p>
            <a:r>
              <a:rPr lang="cs-CZ" smtClean="0"/>
              <a:t>Speciálně </a:t>
            </a:r>
            <a:r>
              <a:rPr lang="cs-CZ" dirty="0" smtClean="0"/>
              <a:t>ošetřovatelství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643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Sociologie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od 90. let 20. století renesance zájmu o religiozitu (Religion </a:t>
            </a:r>
            <a:r>
              <a:rPr lang="cs-CZ" dirty="0" err="1" smtClean="0"/>
              <a:t>Magatrend</a:t>
            </a:r>
            <a:r>
              <a:rPr lang="cs-CZ" dirty="0" smtClean="0"/>
              <a:t>)</a:t>
            </a:r>
          </a:p>
          <a:p>
            <a:r>
              <a:rPr lang="cs-CZ" dirty="0"/>
              <a:t>V západní Evropě</a:t>
            </a:r>
          </a:p>
          <a:p>
            <a:pPr lvl="1"/>
            <a:r>
              <a:rPr lang="cs-CZ" dirty="0"/>
              <a:t>70. léta vlna ‚mládežnických‘ náboženství</a:t>
            </a:r>
          </a:p>
          <a:p>
            <a:pPr lvl="1"/>
            <a:r>
              <a:rPr lang="cs-CZ" dirty="0"/>
              <a:t>80. léta nástup hnutí New A</a:t>
            </a:r>
            <a:r>
              <a:rPr lang="cs-CZ" dirty="0" smtClean="0"/>
              <a:t>ge</a:t>
            </a:r>
            <a:endParaRPr lang="cs-CZ" dirty="0"/>
          </a:p>
          <a:p>
            <a:pPr lvl="1"/>
            <a:r>
              <a:rPr lang="cs-CZ" dirty="0"/>
              <a:t>90. léta esoterická </a:t>
            </a:r>
            <a:r>
              <a:rPr lang="cs-CZ" dirty="0" smtClean="0"/>
              <a:t>vlna</a:t>
            </a:r>
          </a:p>
          <a:p>
            <a:pPr lvl="1"/>
            <a:r>
              <a:rPr lang="de-DE" dirty="0"/>
              <a:t>POLAK, R. (Hrsg.) </a:t>
            </a:r>
            <a:r>
              <a:rPr lang="de-DE" i="1" dirty="0"/>
              <a:t>Megatrend Religion? Neue </a:t>
            </a:r>
            <a:r>
              <a:rPr lang="de-DE" i="1" dirty="0" err="1"/>
              <a:t>Religiozitäten</a:t>
            </a:r>
            <a:r>
              <a:rPr lang="de-DE" i="1" dirty="0"/>
              <a:t> in Europa. </a:t>
            </a:r>
            <a:r>
              <a:rPr lang="de-DE" dirty="0" err="1" smtClean="0"/>
              <a:t>Oberbohingen</a:t>
            </a:r>
            <a:r>
              <a:rPr lang="de-DE" dirty="0"/>
              <a:t>: Schwabenverlag, 2002.</a:t>
            </a:r>
            <a:endParaRPr lang="cs-CZ" dirty="0"/>
          </a:p>
          <a:p>
            <a:r>
              <a:rPr lang="cs-CZ" dirty="0" smtClean="0"/>
              <a:t>V celé Evropě (EVS) posiluje zájem o religiozitu situovanou zejména mimo tradiční křesťanské </a:t>
            </a:r>
            <a:r>
              <a:rPr lang="cs-CZ" dirty="0" err="1" smtClean="0"/>
              <a:t>denimonace</a:t>
            </a:r>
            <a:r>
              <a:rPr lang="cs-CZ" dirty="0" smtClean="0"/>
              <a:t>: okultní/magická religiozita (věštci, horoskopy, amulety…)</a:t>
            </a:r>
          </a:p>
          <a:p>
            <a:r>
              <a:rPr lang="cs-CZ" dirty="0" smtClean="0"/>
              <a:t>SLDB (ČSÚ 2011) drastický pokles osob bez náboženské víry</a:t>
            </a:r>
          </a:p>
          <a:p>
            <a:r>
              <a:rPr lang="cs-CZ" dirty="0" smtClean="0"/>
              <a:t>Z českých výzkumníků zejména Dana Hamplová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22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dirty="0" smtClean="0"/>
              <a:t>Zdravotnické vědy: ošetřovatelství, psychiatrie, medicína, psychologie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boom výzkumů o korelaci religiozity s různými oblastmi tělesného a duševního zdraví</a:t>
            </a:r>
          </a:p>
          <a:p>
            <a:pPr lvl="0"/>
            <a:r>
              <a:rPr lang="cs-CZ" dirty="0" err="1"/>
              <a:t>Koenig</a:t>
            </a:r>
            <a:r>
              <a:rPr lang="cs-CZ" dirty="0"/>
              <a:t> et al. už v r. 2001 identifikovali více než 1000 studií, které prokázaly korelaci spiritualita/religiozita s několika oblastmi duševního zdraví (podle </a:t>
            </a:r>
            <a:r>
              <a:rPr lang="cs-CZ" dirty="0" err="1"/>
              <a:t>Hodge</a:t>
            </a:r>
            <a:r>
              <a:rPr lang="cs-CZ" dirty="0"/>
              <a:t> 2004):</a:t>
            </a:r>
            <a:endParaRPr lang="cs-CZ" sz="2800" dirty="0"/>
          </a:p>
          <a:p>
            <a:pPr lvl="1"/>
            <a:r>
              <a:rPr lang="cs-CZ" dirty="0"/>
              <a:t>Zvýšenou adaptací na ztrátu blízké osoby</a:t>
            </a:r>
            <a:endParaRPr lang="cs-CZ" sz="2400" dirty="0"/>
          </a:p>
          <a:p>
            <a:pPr lvl="1"/>
            <a:r>
              <a:rPr lang="cs-CZ" dirty="0"/>
              <a:t>Zvýšeným sebehodnocením</a:t>
            </a:r>
            <a:endParaRPr lang="cs-CZ" sz="2400" dirty="0"/>
          </a:p>
          <a:p>
            <a:pPr lvl="1"/>
            <a:r>
              <a:rPr lang="cs-CZ" dirty="0"/>
              <a:t>Sociální oporou</a:t>
            </a:r>
            <a:endParaRPr lang="cs-CZ" sz="2400" dirty="0"/>
          </a:p>
          <a:p>
            <a:pPr lvl="1"/>
            <a:r>
              <a:rPr lang="cs-CZ" dirty="0"/>
              <a:t>Životní spokojeností</a:t>
            </a:r>
            <a:endParaRPr lang="cs-CZ" sz="2400" dirty="0"/>
          </a:p>
          <a:p>
            <a:pPr lvl="1"/>
            <a:r>
              <a:rPr lang="cs-CZ" dirty="0"/>
              <a:t>Pocitem štěstí, naděje a optimismu</a:t>
            </a:r>
            <a:endParaRPr lang="cs-CZ" sz="2400" dirty="0"/>
          </a:p>
          <a:p>
            <a:pPr lvl="1"/>
            <a:r>
              <a:rPr lang="cs-CZ" dirty="0"/>
              <a:t>Vnímání smyslu a účelu života</a:t>
            </a:r>
            <a:endParaRPr lang="cs-CZ" sz="2400" dirty="0"/>
          </a:p>
          <a:p>
            <a:pPr lvl="1"/>
            <a:r>
              <a:rPr lang="cs-CZ" dirty="0"/>
              <a:t>Se sníženou hladinou úzkosti,</a:t>
            </a:r>
            <a:endParaRPr lang="cs-CZ" sz="2400" dirty="0"/>
          </a:p>
          <a:p>
            <a:pPr lvl="1"/>
            <a:r>
              <a:rPr lang="cs-CZ" dirty="0"/>
              <a:t>opuštěnosti</a:t>
            </a:r>
            <a:endParaRPr lang="cs-CZ" sz="2400" dirty="0"/>
          </a:p>
          <a:p>
            <a:pPr lvl="1"/>
            <a:r>
              <a:rPr lang="cs-CZ" dirty="0"/>
              <a:t>a sebevražednosti.</a:t>
            </a:r>
            <a:endParaRPr lang="cs-CZ" sz="2400" dirty="0"/>
          </a:p>
          <a:p>
            <a:pPr lvl="1"/>
            <a:r>
              <a:rPr lang="cs-CZ" dirty="0"/>
              <a:t>Se sníženou délkou psychiatrické hospitalizace</a:t>
            </a:r>
            <a:endParaRPr lang="cs-CZ" sz="2400" dirty="0"/>
          </a:p>
          <a:p>
            <a:pPr lvl="1"/>
            <a:r>
              <a:rPr lang="cs-CZ" dirty="0"/>
              <a:t>a se zvýšenou pravděpodobností remise schizofrenie.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84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Ve druhém vydání (2012) </a:t>
            </a:r>
            <a:r>
              <a:rPr lang="cs-CZ" dirty="0" err="1"/>
              <a:t>Koenig</a:t>
            </a:r>
            <a:r>
              <a:rPr lang="cs-CZ" dirty="0"/>
              <a:t> et al. sumarizovali už přes 3000 </a:t>
            </a:r>
            <a:r>
              <a:rPr lang="cs-CZ" dirty="0" smtClean="0"/>
              <a:t>studií (Grundmann J </a:t>
            </a:r>
            <a:r>
              <a:rPr lang="cs-CZ" dirty="0" err="1" smtClean="0"/>
              <a:t>Relig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2013, 53)</a:t>
            </a:r>
            <a:endParaRPr lang="cs-CZ" dirty="0"/>
          </a:p>
          <a:p>
            <a:r>
              <a:rPr lang="cs-CZ" dirty="0"/>
              <a:t>Pravidelná (týdenní) účast na bohoslužbách koreluje s (</a:t>
            </a:r>
            <a:r>
              <a:rPr lang="cs-CZ" dirty="0" err="1"/>
              <a:t>Hall</a:t>
            </a:r>
            <a:r>
              <a:rPr lang="cs-CZ" dirty="0"/>
              <a:t> et al. 2008)</a:t>
            </a:r>
          </a:p>
          <a:p>
            <a:pPr lvl="1"/>
            <a:r>
              <a:rPr lang="cs-CZ" dirty="0"/>
              <a:t>Delším životem</a:t>
            </a:r>
          </a:p>
          <a:p>
            <a:pPr lvl="1"/>
            <a:r>
              <a:rPr lang="cs-CZ" dirty="0"/>
              <a:t>Nižší mírou fyzických problémů</a:t>
            </a:r>
          </a:p>
          <a:p>
            <a:pPr lvl="1"/>
            <a:r>
              <a:rPr lang="cs-CZ" dirty="0"/>
              <a:t>Rychlejší </a:t>
            </a:r>
            <a:r>
              <a:rPr lang="cs-CZ" dirty="0" err="1"/>
              <a:t>úzdravou</a:t>
            </a:r>
            <a:r>
              <a:rPr lang="cs-CZ" dirty="0"/>
              <a:t> z deprese</a:t>
            </a:r>
          </a:p>
          <a:p>
            <a:pPr lvl="1"/>
            <a:r>
              <a:rPr lang="cs-CZ" dirty="0"/>
              <a:t>Vyšší hladinou životní spokojenosti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74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cs-CZ" dirty="0" smtClean="0"/>
              <a:t>Zjištěny </a:t>
            </a:r>
            <a:r>
              <a:rPr lang="cs-CZ" dirty="0"/>
              <a:t>pozitivní korelace spirituality a religiozity s (Křivohlavý 2009):</a:t>
            </a:r>
            <a:endParaRPr lang="cs-CZ" sz="2800" dirty="0"/>
          </a:p>
          <a:p>
            <a:pPr lvl="1"/>
            <a:r>
              <a:rPr lang="cs-CZ" dirty="0"/>
              <a:t>s kvalitou života</a:t>
            </a:r>
            <a:endParaRPr lang="cs-CZ" sz="2400" dirty="0"/>
          </a:p>
          <a:p>
            <a:pPr lvl="1"/>
            <a:r>
              <a:rPr lang="cs-CZ" dirty="0"/>
              <a:t>se zdravým životním stylem</a:t>
            </a:r>
            <a:endParaRPr lang="cs-CZ" sz="2400" dirty="0"/>
          </a:p>
          <a:p>
            <a:pPr lvl="1"/>
            <a:r>
              <a:rPr lang="cs-CZ" dirty="0"/>
              <a:t>s vymaněním se z drogové závislosti (viz </a:t>
            </a:r>
            <a:r>
              <a:rPr lang="cs-CZ" dirty="0" err="1"/>
              <a:t>Galanter</a:t>
            </a:r>
            <a:r>
              <a:rPr lang="cs-CZ" dirty="0"/>
              <a:t> et al. 2007)</a:t>
            </a:r>
            <a:endParaRPr lang="cs-CZ" sz="2400" dirty="0"/>
          </a:p>
          <a:p>
            <a:pPr lvl="1"/>
            <a:r>
              <a:rPr lang="cs-CZ" dirty="0"/>
              <a:t>s nižší mírou kouření</a:t>
            </a:r>
            <a:endParaRPr lang="cs-CZ" sz="2400" dirty="0"/>
          </a:p>
          <a:p>
            <a:pPr lvl="1"/>
            <a:r>
              <a:rPr lang="cs-CZ" dirty="0"/>
              <a:t>vyšší pociťovanou kontrolou nad vlastním tělesným a psychickým stavem</a:t>
            </a:r>
            <a:endParaRPr lang="cs-CZ" sz="2400" dirty="0"/>
          </a:p>
          <a:p>
            <a:pPr lvl="1"/>
            <a:r>
              <a:rPr lang="cs-CZ" dirty="0"/>
              <a:t>nižší mírou </a:t>
            </a:r>
            <a:r>
              <a:rPr lang="cs-CZ" dirty="0" err="1"/>
              <a:t>depresivity</a:t>
            </a:r>
            <a:endParaRPr lang="cs-CZ" sz="2400" dirty="0"/>
          </a:p>
          <a:p>
            <a:pPr lvl="1"/>
            <a:r>
              <a:rPr lang="cs-CZ" dirty="0"/>
              <a:t>vyšší mírou sebevědomí</a:t>
            </a:r>
            <a:endParaRPr lang="cs-CZ" sz="2400" dirty="0"/>
          </a:p>
          <a:p>
            <a:pPr lvl="1"/>
            <a:r>
              <a:rPr lang="cs-CZ" dirty="0"/>
              <a:t>nižším krevním tlakem</a:t>
            </a:r>
            <a:endParaRPr lang="cs-CZ" sz="2400" dirty="0"/>
          </a:p>
          <a:p>
            <a:pPr lvl="1"/>
            <a:r>
              <a:rPr lang="cs-CZ" dirty="0"/>
              <a:t>nižší úmrtností po srdeční operaci</a:t>
            </a:r>
            <a:endParaRPr lang="cs-CZ" sz="2400" dirty="0"/>
          </a:p>
          <a:p>
            <a:pPr lvl="1"/>
            <a:r>
              <a:rPr lang="cs-CZ" dirty="0"/>
              <a:t>vyšší průměrnou délkou života</a:t>
            </a:r>
            <a:endParaRPr lang="cs-CZ" sz="2400" dirty="0"/>
          </a:p>
          <a:p>
            <a:pPr lvl="1"/>
            <a:r>
              <a:rPr lang="cs-CZ" dirty="0"/>
              <a:t>s vyšší schopností zvládat stres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90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cs-CZ" dirty="0"/>
              <a:t>Zájem věnovaný spiritualitě ve zdravotnictví se r. 1995 promítl také do doplnění </a:t>
            </a:r>
            <a:r>
              <a:rPr lang="cs-CZ" b="1" dirty="0"/>
              <a:t>domény spirituality</a:t>
            </a:r>
            <a:r>
              <a:rPr lang="cs-CZ" dirty="0"/>
              <a:t> do oficiálního nástroje posouzení kvality života vytvořeného WHO – WHOQOL (</a:t>
            </a:r>
            <a:r>
              <a:rPr lang="cs-CZ" dirty="0" err="1"/>
              <a:t>Holloway</a:t>
            </a:r>
            <a:r>
              <a:rPr lang="cs-CZ" dirty="0"/>
              <a:t> 2007; </a:t>
            </a:r>
            <a:r>
              <a:rPr lang="cs-CZ" dirty="0" err="1"/>
              <a:t>Sulmasy</a:t>
            </a:r>
            <a:r>
              <a:rPr lang="cs-CZ" dirty="0"/>
              <a:t> 2002)</a:t>
            </a:r>
          </a:p>
          <a:p>
            <a:pPr lvl="0"/>
            <a:r>
              <a:rPr lang="cs-CZ" dirty="0"/>
              <a:t> </a:t>
            </a:r>
          </a:p>
          <a:p>
            <a:pPr lvl="0"/>
            <a:r>
              <a:rPr lang="cs-CZ" dirty="0"/>
              <a:t>WHO také identifikuje od r. 1990 </a:t>
            </a:r>
            <a:r>
              <a:rPr lang="cs-CZ" b="1" dirty="0"/>
              <a:t>spirituální oporu</a:t>
            </a:r>
            <a:r>
              <a:rPr lang="cs-CZ" dirty="0"/>
              <a:t> jako podstatnou součást paliativní péče o onkologické pacienty (</a:t>
            </a:r>
            <a:r>
              <a:rPr lang="cs-CZ" dirty="0" err="1"/>
              <a:t>Nixon</a:t>
            </a:r>
            <a:r>
              <a:rPr lang="cs-CZ" dirty="0"/>
              <a:t>/</a:t>
            </a:r>
            <a:r>
              <a:rPr lang="cs-CZ" dirty="0" err="1"/>
              <a:t>Narayanasamy</a:t>
            </a:r>
            <a:r>
              <a:rPr lang="cs-CZ" dirty="0"/>
              <a:t> 2010).</a:t>
            </a:r>
          </a:p>
          <a:p>
            <a:pPr lvl="0"/>
            <a:r>
              <a:rPr lang="cs-CZ" dirty="0"/>
              <a:t> </a:t>
            </a:r>
          </a:p>
          <a:p>
            <a:pPr lvl="0"/>
            <a:r>
              <a:rPr lang="cs-CZ" dirty="0"/>
              <a:t>V letech 1998 a 2005 se na valném shromáždění WHO hovořilo o nutnosti zohledňovat tzv. </a:t>
            </a:r>
            <a:r>
              <a:rPr lang="cs-CZ" b="1" dirty="0"/>
              <a:t>4. dimenzi zdraví</a:t>
            </a:r>
            <a:r>
              <a:rPr lang="cs-CZ" dirty="0"/>
              <a:t>, doplňující fyzickou, psychickou a sociální dimenzi (</a:t>
            </a:r>
            <a:r>
              <a:rPr lang="cs-CZ" dirty="0" err="1"/>
              <a:t>Dhar</a:t>
            </a:r>
            <a:r>
              <a:rPr lang="cs-CZ" dirty="0"/>
              <a:t> et al. 2011)</a:t>
            </a:r>
          </a:p>
          <a:p>
            <a:pPr lvl="0"/>
            <a:r>
              <a:rPr lang="cs-CZ" dirty="0"/>
              <a:t> </a:t>
            </a:r>
          </a:p>
          <a:p>
            <a:pPr lvl="0"/>
            <a:r>
              <a:rPr lang="cs-CZ" dirty="0"/>
              <a:t>V roce 2011 byla </a:t>
            </a:r>
            <a:r>
              <a:rPr lang="cs-CZ" dirty="0" smtClean="0"/>
              <a:t>v</a:t>
            </a:r>
            <a:r>
              <a:rPr lang="cs-CZ" dirty="0"/>
              <a:t> Indii (</a:t>
            </a:r>
            <a:r>
              <a:rPr lang="cs-CZ" dirty="0" err="1"/>
              <a:t>National</a:t>
            </a:r>
            <a:r>
              <a:rPr lang="cs-CZ" dirty="0"/>
              <a:t> Institute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Health</a:t>
            </a:r>
            <a:r>
              <a:rPr lang="cs-CZ" dirty="0"/>
              <a:t> and </a:t>
            </a:r>
            <a:r>
              <a:rPr lang="cs-CZ" dirty="0" err="1"/>
              <a:t>Family</a:t>
            </a:r>
            <a:r>
              <a:rPr lang="cs-CZ" dirty="0"/>
              <a:t> </a:t>
            </a:r>
            <a:r>
              <a:rPr lang="cs-CZ" dirty="0" err="1"/>
              <a:t>Welfare</a:t>
            </a:r>
            <a:r>
              <a:rPr lang="cs-CZ" dirty="0"/>
              <a:t> New </a:t>
            </a:r>
            <a:r>
              <a:rPr lang="cs-CZ" dirty="0" err="1"/>
              <a:t>Delhi</a:t>
            </a:r>
            <a:r>
              <a:rPr lang="cs-CZ" dirty="0"/>
              <a:t>) vytvořena </a:t>
            </a:r>
            <a:r>
              <a:rPr lang="cs-CZ" b="1" dirty="0" err="1"/>
              <a:t>Spiritual</a:t>
            </a:r>
            <a:r>
              <a:rPr lang="cs-CZ" b="1" dirty="0"/>
              <a:t> </a:t>
            </a:r>
            <a:r>
              <a:rPr lang="cs-CZ" b="1" dirty="0" err="1"/>
              <a:t>Health</a:t>
            </a:r>
            <a:r>
              <a:rPr lang="cs-CZ" b="1" dirty="0"/>
              <a:t> </a:t>
            </a:r>
            <a:r>
              <a:rPr lang="cs-CZ" b="1" dirty="0" err="1"/>
              <a:t>Scale</a:t>
            </a:r>
            <a:r>
              <a:rPr lang="cs-CZ" b="1" dirty="0"/>
              <a:t> 2011</a:t>
            </a:r>
            <a:r>
              <a:rPr lang="cs-CZ" dirty="0"/>
              <a:t> (SHS </a:t>
            </a:r>
            <a:r>
              <a:rPr lang="cs-CZ" dirty="0" smtClean="0"/>
              <a:t>2011) pro </a:t>
            </a:r>
            <a:r>
              <a:rPr lang="cs-CZ" dirty="0"/>
              <a:t>testování spirituálního </a:t>
            </a:r>
            <a:r>
              <a:rPr lang="cs-CZ" dirty="0" smtClean="0"/>
              <a:t>zdraví.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Autoři hovoří o </a:t>
            </a:r>
            <a:r>
              <a:rPr lang="cs-CZ" b="1" dirty="0" err="1" smtClean="0"/>
              <a:t>biopsychosociálně</a:t>
            </a:r>
            <a:r>
              <a:rPr lang="cs-CZ" b="1" dirty="0" smtClean="0"/>
              <a:t>-spirituálním</a:t>
            </a:r>
            <a:r>
              <a:rPr lang="cs-CZ" dirty="0" smtClean="0"/>
              <a:t> modelu péče (o umírající pacienty </a:t>
            </a:r>
            <a:r>
              <a:rPr lang="cs-CZ" dirty="0" err="1" smtClean="0"/>
              <a:t>Sulmasy</a:t>
            </a:r>
            <a:r>
              <a:rPr lang="cs-CZ" dirty="0" smtClean="0"/>
              <a:t> 2002)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66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Spirituální potřeby definované ve zdravotnickém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Duchovní potřeby podle M. Svatošové (2012)</a:t>
            </a:r>
          </a:p>
          <a:p>
            <a:pPr lvl="1"/>
            <a:r>
              <a:rPr lang="cs-CZ" dirty="0" smtClean="0"/>
              <a:t>Potřeba </a:t>
            </a:r>
            <a:r>
              <a:rPr lang="cs-CZ" dirty="0"/>
              <a:t>lásky</a:t>
            </a:r>
            <a:endParaRPr lang="cs-CZ" sz="2400" dirty="0"/>
          </a:p>
          <a:p>
            <a:pPr lvl="1"/>
            <a:r>
              <a:rPr lang="cs-CZ" dirty="0"/>
              <a:t>Potřeba zbavit se hrůzy ze smrti</a:t>
            </a:r>
            <a:endParaRPr lang="cs-CZ" sz="2400" dirty="0"/>
          </a:p>
          <a:p>
            <a:pPr lvl="1"/>
            <a:r>
              <a:rPr lang="cs-CZ" dirty="0"/>
              <a:t>Potřeba přijmout svůj život a sebe sama včetně nezměnitelných daností a omezení vlastních chyb a nedokonalostí</a:t>
            </a:r>
            <a:endParaRPr lang="cs-CZ" sz="2400" dirty="0"/>
          </a:p>
          <a:p>
            <a:pPr lvl="1"/>
            <a:r>
              <a:rPr lang="cs-CZ" dirty="0"/>
              <a:t>Potřeba usmíření vztahů</a:t>
            </a:r>
            <a:endParaRPr lang="cs-CZ" sz="2400" dirty="0"/>
          </a:p>
          <a:p>
            <a:pPr lvl="1"/>
            <a:r>
              <a:rPr lang="cs-CZ" dirty="0"/>
              <a:t>Potřeba odpuštění a smazání viny</a:t>
            </a:r>
            <a:endParaRPr lang="cs-CZ" sz="2400" dirty="0"/>
          </a:p>
          <a:p>
            <a:pPr lvl="1"/>
            <a:r>
              <a:rPr lang="cs-CZ" dirty="0"/>
              <a:t>Potřeba cítit se bezpečně a respektovaně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2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Duchovní potřeby hospitalizovaných psychiatrických pacientů </a:t>
            </a:r>
            <a:r>
              <a:rPr lang="cs-CZ" sz="2800" dirty="0" smtClean="0"/>
              <a:t>(</a:t>
            </a:r>
            <a:r>
              <a:rPr lang="cs-CZ" sz="2800" dirty="0" err="1" smtClean="0"/>
              <a:t>Fitchett</a:t>
            </a:r>
            <a:r>
              <a:rPr lang="cs-CZ" sz="2800" dirty="0"/>
              <a:t>, G. et al. </a:t>
            </a:r>
            <a:r>
              <a:rPr lang="cs-CZ" sz="2800" dirty="0" smtClean="0"/>
              <a:t>1997)</a:t>
            </a:r>
            <a:endParaRPr lang="cs-CZ" sz="28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266262"/>
              </p:ext>
            </p:extLst>
          </p:nvPr>
        </p:nvGraphicFramePr>
        <p:xfrm>
          <a:off x="971600" y="1844823"/>
          <a:ext cx="6912768" cy="374399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12838"/>
                <a:gridCol w="4699930"/>
              </a:tblGrid>
              <a:tr h="407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Procentuální výskyt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       </a:t>
                      </a:r>
                      <a:r>
                        <a:rPr lang="cs-CZ" sz="1600" dirty="0">
                          <a:effectLst/>
                        </a:rPr>
                        <a:t>Potřeby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90%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péče a podpora od druhých 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84%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vědomí Boží přítomnosti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80% 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modlitba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75%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účelnost a smysluplnost života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756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65%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návštěva nemocničního kaplana a modlitba s ním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59%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návštěva jiného duchovního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51% 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pomoc ve strachu před smrtí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905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39%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udělení svátostí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14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Duchovní potřeby hospitalizovaných geriatrických pacientů </a:t>
            </a:r>
            <a:r>
              <a:rPr lang="cs-CZ" sz="2800" dirty="0" smtClean="0"/>
              <a:t>(</a:t>
            </a:r>
            <a:r>
              <a:rPr lang="cs-CZ" sz="2800" dirty="0" err="1" smtClean="0"/>
              <a:t>Monod</a:t>
            </a:r>
            <a:r>
              <a:rPr lang="cs-CZ" sz="2800" dirty="0" smtClean="0"/>
              <a:t> et al. 2010)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755295"/>
              </p:ext>
            </p:extLst>
          </p:nvPr>
        </p:nvGraphicFramePr>
        <p:xfrm>
          <a:off x="899592" y="1700809"/>
          <a:ext cx="7560840" cy="4700960"/>
        </p:xfrm>
        <a:graphic>
          <a:graphicData uri="http://schemas.openxmlformats.org/drawingml/2006/table">
            <a:tbl>
              <a:tblPr firstRow="1" firstCol="1" bandRow="1"/>
              <a:tblGrid>
                <a:gridCol w="3780420"/>
                <a:gridCol w="3780420"/>
              </a:tblGrid>
              <a:tr h="850595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effectLst/>
                          <a:latin typeface="Calibri"/>
                          <a:ea typeface="Times New Roman"/>
                        </a:rPr>
                        <a:t>Potřeba životní rovnováhy</a:t>
                      </a:r>
                      <a:endParaRPr lang="cs-CZ" sz="16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/>
                      <a:r>
                        <a:rPr lang="cs-CZ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udržet/obnovit životní rovnováhu 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naučit se lépe zvládat nemoc nebo postižení.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2">
                <a:tc>
                  <a:txBody>
                    <a:bodyPr/>
                    <a:lstStyle/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Potřeba spojení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spojení s vlastním existenciálním základem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potřeba vnímat krásu (estetický cit).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2">
                <a:tc>
                  <a:txBody>
                    <a:bodyPr/>
                    <a:lstStyle/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Potřeba respektování hodnot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aby zdravotnický personál znal a respektoval pacientovy hodnoty.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4126">
                <a:tc>
                  <a:txBody>
                    <a:bodyPr/>
                    <a:lstStyle/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Potřeba udržet si kontrolu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rozumět a cítit se začleněný do procesů rozhodování 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>
                          <a:effectLst/>
                          <a:latin typeface="Calibri"/>
                          <a:ea typeface="Times New Roman"/>
                        </a:rPr>
                        <a:t>podílet se na rozhodování a jednání personálu.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657">
                <a:tc>
                  <a:txBody>
                    <a:bodyPr/>
                    <a:lstStyle/>
                    <a:p>
                      <a:pPr algn="ctr"/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Potřeba zachovat si identitu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  <a:p>
                      <a:r>
                        <a:rPr lang="cs-CZ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být milován, 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aby pacientovi bylo nasloucháno, 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aby se mu dostávalo uznání, doteku, 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mít pozitivní </a:t>
                      </a:r>
                      <a:r>
                        <a:rPr lang="cs-CZ" sz="1600" dirty="0" smtClean="0">
                          <a:effectLst/>
                          <a:latin typeface="Calibri"/>
                          <a:ea typeface="Times New Roman"/>
                        </a:rPr>
                        <a:t>sebepojetí </a:t>
                      </a:r>
                      <a:endParaRPr lang="cs-CZ" sz="16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dosáhnout odpuštění.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78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Duchovní potřeby u </a:t>
            </a:r>
            <a:r>
              <a:rPr lang="cs-CZ" sz="2800" dirty="0" err="1"/>
              <a:t>neuroonkologických</a:t>
            </a:r>
            <a:r>
              <a:rPr lang="cs-CZ" sz="2800" dirty="0"/>
              <a:t> </a:t>
            </a:r>
            <a:r>
              <a:rPr lang="cs-CZ" sz="2800" dirty="0" smtClean="0"/>
              <a:t>pacientů (</a:t>
            </a:r>
            <a:r>
              <a:rPr lang="cs-CZ" sz="2800" dirty="0" err="1" smtClean="0"/>
              <a:t>Nixon</a:t>
            </a:r>
            <a:r>
              <a:rPr lang="cs-CZ" sz="2800" dirty="0" smtClean="0"/>
              <a:t> </a:t>
            </a:r>
            <a:r>
              <a:rPr lang="cs-CZ" sz="2800" dirty="0"/>
              <a:t>a </a:t>
            </a:r>
            <a:r>
              <a:rPr lang="cs-CZ" sz="2800" dirty="0" err="1"/>
              <a:t>Narayanasamy</a:t>
            </a:r>
            <a:r>
              <a:rPr lang="cs-CZ" sz="2800" dirty="0"/>
              <a:t> </a:t>
            </a:r>
            <a:r>
              <a:rPr lang="cs-CZ" sz="2800" dirty="0" smtClean="0"/>
              <a:t>2010</a:t>
            </a:r>
            <a:r>
              <a:rPr lang="cs-CZ" sz="2800" dirty="0"/>
              <a:t>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813974"/>
              </p:ext>
            </p:extLst>
          </p:nvPr>
        </p:nvGraphicFramePr>
        <p:xfrm>
          <a:off x="457200" y="1700808"/>
          <a:ext cx="8229600" cy="3855720"/>
        </p:xfrm>
        <a:graphic>
          <a:graphicData uri="http://schemas.openxmlformats.org/drawingml/2006/table">
            <a:tbl>
              <a:tblPr firstRow="1" lastRow="1"/>
              <a:tblGrid>
                <a:gridCol w="5262392"/>
                <a:gridCol w="162560"/>
                <a:gridCol w="1403970"/>
                <a:gridCol w="1400678"/>
              </a:tblGrid>
              <a:tr h="333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Duchovní potřeby </a:t>
                      </a:r>
                      <a:r>
                        <a:rPr lang="cs-CZ" sz="2000" b="1" dirty="0" err="1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neuroonlologických</a:t>
                      </a: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pacientů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Rodinná opora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Emocionální opora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Kontakty*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Náboženské potřeby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Popovídat si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Útěcha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Samota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Plánovat budoucnost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Přemýšlet o smyslu života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100" b="1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1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100" b="1" dirty="0">
                          <a:solidFill>
                            <a:srgbClr val="365F9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10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znamená spirituální posouzení?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Nástroj na zjišťování </a:t>
            </a:r>
          </a:p>
          <a:p>
            <a:pPr lvl="1"/>
            <a:r>
              <a:rPr lang="cs-CZ" dirty="0" smtClean="0"/>
              <a:t>Potřeb</a:t>
            </a:r>
          </a:p>
          <a:p>
            <a:pPr lvl="1"/>
            <a:r>
              <a:rPr lang="cs-CZ" dirty="0" smtClean="0"/>
              <a:t>Zdrojů/potenciálů,</a:t>
            </a:r>
          </a:p>
          <a:p>
            <a:r>
              <a:rPr lang="cs-CZ" dirty="0"/>
              <a:t>k</a:t>
            </a:r>
            <a:r>
              <a:rPr lang="cs-CZ" dirty="0" smtClean="0"/>
              <a:t>teré mohou být pro klienta</a:t>
            </a:r>
          </a:p>
          <a:p>
            <a:pPr lvl="1"/>
            <a:r>
              <a:rPr lang="cs-CZ" dirty="0" smtClean="0"/>
              <a:t>Barierou</a:t>
            </a:r>
          </a:p>
          <a:p>
            <a:pPr lvl="1"/>
            <a:r>
              <a:rPr lang="cs-CZ" dirty="0" smtClean="0"/>
              <a:t>Pomocí</a:t>
            </a:r>
          </a:p>
          <a:p>
            <a:r>
              <a:rPr lang="cs-CZ" dirty="0"/>
              <a:t>p</a:t>
            </a:r>
            <a:r>
              <a:rPr lang="cs-CZ" dirty="0" smtClean="0"/>
              <a:t>ro zvládnutí obtížné životní situace.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36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b="1" dirty="0"/>
              <a:t>Duchovní potřeby v nemocničním prostředí (</a:t>
            </a:r>
            <a:r>
              <a:rPr lang="cs-CZ" sz="3100" b="1" dirty="0" err="1" smtClean="0"/>
              <a:t>Hodge</a:t>
            </a:r>
            <a:r>
              <a:rPr lang="cs-CZ" sz="3100" b="1" dirty="0"/>
              <a:t> </a:t>
            </a:r>
            <a:r>
              <a:rPr lang="cs-CZ" sz="3100" b="1" dirty="0" smtClean="0"/>
              <a:t>&amp; </a:t>
            </a:r>
            <a:r>
              <a:rPr lang="cs-CZ" sz="3100" b="1" dirty="0" err="1" smtClean="0"/>
              <a:t>Horvath</a:t>
            </a:r>
            <a:r>
              <a:rPr lang="cs-CZ" sz="3100" b="1" dirty="0" smtClean="0"/>
              <a:t> </a:t>
            </a:r>
            <a:r>
              <a:rPr lang="cs-CZ" sz="3100" b="1" dirty="0"/>
              <a:t>2011</a:t>
            </a:r>
            <a:r>
              <a:rPr lang="cs-CZ" sz="3100" b="1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Kvalitativní </a:t>
            </a:r>
            <a:r>
              <a:rPr lang="cs-CZ" dirty="0" err="1"/>
              <a:t>metaanalýza</a:t>
            </a:r>
            <a:r>
              <a:rPr lang="cs-CZ" dirty="0"/>
              <a:t> 11 studií (1986-2008) </a:t>
            </a:r>
            <a:endParaRPr lang="cs-CZ" b="1" dirty="0" smtClean="0"/>
          </a:p>
          <a:p>
            <a:pPr lvl="0"/>
            <a:r>
              <a:rPr lang="cs-CZ" b="1" dirty="0" smtClean="0"/>
              <a:t>Klienti </a:t>
            </a:r>
            <a:r>
              <a:rPr lang="cs-CZ" b="1" dirty="0"/>
              <a:t>pociťovali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Opuštěnost (</a:t>
            </a:r>
            <a:r>
              <a:rPr lang="cs-CZ" dirty="0" err="1"/>
              <a:t>abandonment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Zmatek</a:t>
            </a:r>
          </a:p>
          <a:p>
            <a:pPr lvl="1"/>
            <a:r>
              <a:rPr lang="cs-CZ" dirty="0"/>
              <a:t>Strach</a:t>
            </a:r>
          </a:p>
          <a:p>
            <a:pPr lvl="1"/>
            <a:r>
              <a:rPr lang="cs-CZ" dirty="0"/>
              <a:t>Beznaděj</a:t>
            </a:r>
          </a:p>
          <a:p>
            <a:pPr lvl="1"/>
            <a:r>
              <a:rPr lang="cs-CZ" dirty="0"/>
              <a:t>Izolaci</a:t>
            </a:r>
          </a:p>
          <a:p>
            <a:pPr lvl="1"/>
            <a:r>
              <a:rPr lang="cs-CZ" dirty="0"/>
              <a:t>Nejistotu</a:t>
            </a:r>
          </a:p>
          <a:p>
            <a:pPr lvl="1"/>
            <a:r>
              <a:rPr lang="cs-CZ" dirty="0"/>
              <a:t>Ztrátu (úmrtí) blízké osoby</a:t>
            </a:r>
          </a:p>
          <a:p>
            <a:pPr lvl="0"/>
            <a:r>
              <a:rPr lang="cs-CZ" dirty="0"/>
              <a:t>Výsledný pocit: </a:t>
            </a:r>
            <a:r>
              <a:rPr lang="cs-CZ" b="1" dirty="0"/>
              <a:t>emocionální úzkost</a:t>
            </a:r>
            <a:r>
              <a:rPr lang="cs-CZ" dirty="0"/>
              <a:t> (</a:t>
            </a:r>
            <a:r>
              <a:rPr lang="cs-CZ" dirty="0" err="1"/>
              <a:t>emotional</a:t>
            </a:r>
            <a:r>
              <a:rPr lang="cs-CZ" dirty="0"/>
              <a:t> </a:t>
            </a:r>
            <a:r>
              <a:rPr lang="cs-CZ" dirty="0" err="1"/>
              <a:t>angst</a:t>
            </a:r>
            <a:r>
              <a:rPr lang="cs-CZ" dirty="0"/>
              <a:t>) – pozadí všech propojených</a:t>
            </a:r>
            <a:r>
              <a:rPr lang="cs-CZ" b="1" dirty="0"/>
              <a:t> duchovních potřeb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4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Zdroj:</a:t>
            </a:r>
            <a:r>
              <a:rPr lang="cs-CZ" dirty="0"/>
              <a:t> </a:t>
            </a:r>
            <a:r>
              <a:rPr lang="cs-CZ" dirty="0" err="1"/>
              <a:t>Hodge</a:t>
            </a:r>
            <a:r>
              <a:rPr lang="cs-CZ" dirty="0"/>
              <a:t>, D. R., </a:t>
            </a:r>
            <a:r>
              <a:rPr lang="cs-CZ" dirty="0" err="1"/>
              <a:t>Horvath</a:t>
            </a:r>
            <a:r>
              <a:rPr lang="cs-CZ" dirty="0"/>
              <a:t>, V. E. (2011)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36655"/>
              </p:ext>
            </p:extLst>
          </p:nvPr>
        </p:nvGraphicFramePr>
        <p:xfrm>
          <a:off x="395536" y="1556792"/>
          <a:ext cx="8257218" cy="374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Dokument" r:id="rId4" imgW="5909492" imgH="1727019" progId="Word.Document.12">
                  <p:embed/>
                </p:oleObj>
              </mc:Choice>
              <mc:Fallback>
                <p:oleObj name="Dokument" r:id="rId4" imgW="5909492" imgH="17270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1556792"/>
                        <a:ext cx="8257218" cy="3744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35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Poznámky k výsledkům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s-CZ" b="1" dirty="0" smtClean="0"/>
              <a:t>Ne</a:t>
            </a:r>
            <a:r>
              <a:rPr lang="cs-CZ" dirty="0" smtClean="0"/>
              <a:t> </a:t>
            </a:r>
            <a:r>
              <a:rPr lang="cs-CZ" dirty="0"/>
              <a:t>každý klient pociťoval </a:t>
            </a:r>
            <a:r>
              <a:rPr lang="cs-CZ" b="1" dirty="0"/>
              <a:t>všechny</a:t>
            </a:r>
            <a:r>
              <a:rPr lang="cs-CZ" dirty="0"/>
              <a:t> uvedené potřeby</a:t>
            </a:r>
          </a:p>
          <a:p>
            <a:pPr lvl="0"/>
            <a:r>
              <a:rPr lang="cs-CZ" dirty="0"/>
              <a:t>Seznam kategorií vytváří </a:t>
            </a:r>
            <a:r>
              <a:rPr lang="cs-CZ" b="1" dirty="0"/>
              <a:t>vnímavost</a:t>
            </a:r>
            <a:r>
              <a:rPr lang="cs-CZ" dirty="0"/>
              <a:t> vůči potenciálním potřebám</a:t>
            </a:r>
          </a:p>
          <a:p>
            <a:pPr lvl="0"/>
            <a:r>
              <a:rPr lang="cs-CZ" dirty="0"/>
              <a:t>Úvodní </a:t>
            </a:r>
            <a:r>
              <a:rPr lang="cs-CZ" b="1" dirty="0" smtClean="0"/>
              <a:t>krátké </a:t>
            </a:r>
            <a:r>
              <a:rPr lang="cs-CZ" b="1" dirty="0"/>
              <a:t>duchovní posouzení </a:t>
            </a:r>
            <a:r>
              <a:rPr lang="cs-CZ" dirty="0"/>
              <a:t>– první platforma, na níž klient s potřebami může komunikovat své </a:t>
            </a:r>
            <a:r>
              <a:rPr lang="cs-CZ" dirty="0" smtClean="0"/>
              <a:t>preference </a:t>
            </a:r>
            <a:r>
              <a:rPr lang="cs-CZ" dirty="0"/>
              <a:t>a u klienta, který je nemá, není zbytečně zatěžován</a:t>
            </a:r>
          </a:p>
          <a:p>
            <a:pPr lvl="0"/>
            <a:r>
              <a:rPr lang="cs-CZ" dirty="0"/>
              <a:t>Pokud úvodní posouzení signalizuje, že spiritualita může být relevantním faktorem v péči o klienta, může se použít </a:t>
            </a:r>
            <a:r>
              <a:rPr lang="cs-CZ" b="1" dirty="0"/>
              <a:t>obsáhlé posouzení</a:t>
            </a:r>
          </a:p>
          <a:p>
            <a:pPr lvl="0"/>
            <a:r>
              <a:rPr lang="cs-CZ" dirty="0"/>
              <a:t>Je třeba dbát na </a:t>
            </a:r>
            <a:r>
              <a:rPr lang="cs-CZ" b="1" dirty="0" smtClean="0"/>
              <a:t>klientovo </a:t>
            </a:r>
            <a:r>
              <a:rPr lang="cs-CZ" b="1" dirty="0"/>
              <a:t>sebeurčení</a:t>
            </a:r>
          </a:p>
          <a:p>
            <a:pPr lvl="0"/>
            <a:r>
              <a:rPr lang="cs-CZ" dirty="0"/>
              <a:t>Zůstávat v mezích svých </a:t>
            </a:r>
            <a:r>
              <a:rPr lang="cs-CZ" b="1" dirty="0"/>
              <a:t>profesních kompetencí</a:t>
            </a:r>
          </a:p>
          <a:p>
            <a:pPr lvl="0"/>
            <a:r>
              <a:rPr lang="cs-CZ" dirty="0"/>
              <a:t>Duchovní potřeby jsou naplňovány v kontextu vztahu – </a:t>
            </a:r>
            <a:r>
              <a:rPr lang="cs-CZ" b="1" dirty="0"/>
              <a:t>pomáhající vztah je už </a:t>
            </a:r>
            <a:r>
              <a:rPr lang="cs-CZ" b="1" dirty="0" smtClean="0"/>
              <a:t>implicitně </a:t>
            </a:r>
            <a:r>
              <a:rPr lang="cs-CZ" b="1" dirty="0"/>
              <a:t>spirituální </a:t>
            </a:r>
            <a:r>
              <a:rPr lang="cs-CZ" dirty="0"/>
              <a:t>(Canda/Furman, 2010)</a:t>
            </a:r>
          </a:p>
          <a:p>
            <a:pPr lvl="0"/>
            <a:r>
              <a:rPr lang="cs-CZ" dirty="0" smtClean="0"/>
              <a:t>Empatie, </a:t>
            </a:r>
            <a:r>
              <a:rPr lang="cs-CZ" dirty="0"/>
              <a:t>vřelost, opravdovost – klíčové faktory pomáhajícího vztahu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084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Ošetřovatelství:</a:t>
            </a:r>
            <a:br>
              <a:rPr lang="cs-CZ" dirty="0" smtClean="0"/>
            </a:br>
            <a:r>
              <a:rPr lang="cs-CZ" dirty="0" smtClean="0"/>
              <a:t>spirituální </a:t>
            </a:r>
            <a:r>
              <a:rPr lang="cs-CZ" dirty="0" err="1" smtClean="0"/>
              <a:t>distres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„</a:t>
            </a:r>
            <a:r>
              <a:rPr lang="cs-CZ" b="1" dirty="0"/>
              <a:t>porucha v životním principu, který proniká celé bytí osoby a integruje a přesahuje její biologickou a psychologickou stránku</a:t>
            </a:r>
            <a:r>
              <a:rPr lang="cs-CZ" dirty="0"/>
              <a:t>“ (</a:t>
            </a:r>
            <a:r>
              <a:rPr lang="cs-CZ" dirty="0" err="1"/>
              <a:t>North</a:t>
            </a:r>
            <a:r>
              <a:rPr lang="cs-CZ" dirty="0"/>
              <a:t> </a:t>
            </a:r>
            <a:r>
              <a:rPr lang="cs-CZ" dirty="0" err="1"/>
              <a:t>American</a:t>
            </a:r>
            <a:r>
              <a:rPr lang="cs-CZ" dirty="0"/>
              <a:t> </a:t>
            </a:r>
            <a:r>
              <a:rPr lang="cs-CZ" dirty="0" err="1"/>
              <a:t>Nurcing</a:t>
            </a:r>
            <a:r>
              <a:rPr lang="cs-CZ" dirty="0"/>
              <a:t> </a:t>
            </a:r>
            <a:r>
              <a:rPr lang="cs-CZ" dirty="0" err="1"/>
              <a:t>Diagnosis</a:t>
            </a:r>
            <a:r>
              <a:rPr lang="cs-CZ" dirty="0"/>
              <a:t> </a:t>
            </a:r>
            <a:r>
              <a:rPr lang="cs-CZ" dirty="0" err="1"/>
              <a:t>Association</a:t>
            </a:r>
            <a:r>
              <a:rPr lang="cs-CZ" dirty="0"/>
              <a:t> 1999)</a:t>
            </a:r>
          </a:p>
          <a:p>
            <a:pPr lvl="0"/>
            <a:r>
              <a:rPr lang="cs-CZ" dirty="0"/>
              <a:t> </a:t>
            </a:r>
          </a:p>
          <a:p>
            <a:pPr lvl="0"/>
            <a:r>
              <a:rPr lang="cs-CZ" dirty="0" err="1"/>
              <a:t>Monod</a:t>
            </a:r>
            <a:r>
              <a:rPr lang="cs-CZ" dirty="0"/>
              <a:t> aj. (2010) jej definují jako „</a:t>
            </a:r>
            <a:r>
              <a:rPr lang="cs-CZ" b="1" dirty="0"/>
              <a:t>stav, v němž je pacientův systém přesvědčení nebo hodnot, jež mu poskytují energii, naději a smysl do života, ohrožen poruchou</a:t>
            </a:r>
            <a:r>
              <a:rPr lang="cs-CZ" dirty="0"/>
              <a:t>“</a:t>
            </a:r>
          </a:p>
          <a:p>
            <a:pPr lvl="0"/>
            <a:r>
              <a:rPr lang="cs-CZ" b="1" dirty="0"/>
              <a:t> </a:t>
            </a:r>
            <a:endParaRPr lang="cs-CZ" dirty="0"/>
          </a:p>
          <a:p>
            <a:pPr lvl="0"/>
            <a:r>
              <a:rPr lang="cs-CZ" dirty="0"/>
              <a:t>NANDA zařazuje spirituální </a:t>
            </a:r>
            <a:r>
              <a:rPr lang="cs-CZ" dirty="0" err="1"/>
              <a:t>distres</a:t>
            </a:r>
            <a:r>
              <a:rPr lang="cs-CZ" dirty="0"/>
              <a:t> (v české verzi uváděný jako „duchovní nouze“) mezi </a:t>
            </a:r>
            <a:r>
              <a:rPr lang="cs-CZ" b="1" dirty="0"/>
              <a:t>ošetřovatelské diagnózy od r. 1980</a:t>
            </a:r>
            <a:r>
              <a:rPr lang="cs-CZ" dirty="0"/>
              <a:t>. </a:t>
            </a:r>
          </a:p>
          <a:p>
            <a:pPr lvl="0"/>
            <a:r>
              <a:rPr lang="cs-CZ" dirty="0"/>
              <a:t> </a:t>
            </a:r>
          </a:p>
          <a:p>
            <a:pPr lvl="0"/>
            <a:r>
              <a:rPr lang="cs-CZ" dirty="0"/>
              <a:t>Dnes ho NANDA International zařazuje do </a:t>
            </a:r>
            <a:r>
              <a:rPr lang="cs-CZ" b="1" dirty="0"/>
              <a:t>10. domény</a:t>
            </a:r>
            <a:r>
              <a:rPr lang="cs-CZ" dirty="0"/>
              <a:t> (životní principy)</a:t>
            </a:r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745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Spirituální bolest u Svatošové (2012)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Signály </a:t>
            </a:r>
            <a:r>
              <a:rPr lang="cs-CZ" dirty="0"/>
              <a:t>(s. 55):</a:t>
            </a:r>
          </a:p>
          <a:p>
            <a:pPr lvl="1"/>
            <a:r>
              <a:rPr lang="cs-CZ" dirty="0"/>
              <a:t>Neustálá a přehnaná potřeba pozornosti, respektu a lásky</a:t>
            </a:r>
          </a:p>
          <a:p>
            <a:pPr lvl="1"/>
            <a:r>
              <a:rPr lang="cs-CZ" dirty="0"/>
              <a:t>Zmínky o zradě, nespravedlnosti, pronásledování a opuštěnosti, vlastním selhání a neschopnosti</a:t>
            </a:r>
          </a:p>
          <a:p>
            <a:pPr lvl="1"/>
            <a:r>
              <a:rPr lang="cs-CZ" dirty="0"/>
              <a:t>Rezignace</a:t>
            </a:r>
          </a:p>
          <a:p>
            <a:pPr lvl="1"/>
            <a:r>
              <a:rPr lang="cs-CZ" dirty="0"/>
              <a:t>Náhlá změna emocí, hlasu, pohybů těla</a:t>
            </a:r>
          </a:p>
          <a:p>
            <a:pPr lvl="1"/>
            <a:r>
              <a:rPr lang="cs-CZ" dirty="0"/>
              <a:t>Strach</a:t>
            </a:r>
          </a:p>
          <a:p>
            <a:pPr lvl="1"/>
            <a:r>
              <a:rPr lang="cs-CZ" dirty="0"/>
              <a:t>Smutek v očích, </a:t>
            </a:r>
            <a:r>
              <a:rPr lang="cs-CZ" dirty="0" smtClean="0"/>
              <a:t>slzy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84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Ošetřovatelské nástroje k diagnostice spirituálního </a:t>
            </a:r>
            <a:r>
              <a:rPr lang="cs-CZ" sz="2800" dirty="0" err="1" smtClean="0"/>
              <a:t>distresu</a:t>
            </a:r>
            <a:r>
              <a:rPr lang="cs-CZ" sz="2800" dirty="0" smtClean="0"/>
              <a:t> (</a:t>
            </a:r>
            <a:r>
              <a:rPr lang="cs-CZ" sz="2800" dirty="0" err="1"/>
              <a:t>O'Brien</a:t>
            </a:r>
            <a:r>
              <a:rPr lang="cs-CZ" sz="2800" dirty="0"/>
              <a:t> 1982, s. 102, </a:t>
            </a:r>
            <a:r>
              <a:rPr lang="cs-CZ" sz="2800" dirty="0" smtClean="0"/>
              <a:t>106-107)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8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3362"/>
              </p:ext>
            </p:extLst>
          </p:nvPr>
        </p:nvGraphicFramePr>
        <p:xfrm>
          <a:off x="251521" y="188643"/>
          <a:ext cx="8496944" cy="7641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8187"/>
                <a:gridCol w="3102018"/>
                <a:gridCol w="2966739"/>
              </a:tblGrid>
              <a:tr h="239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Symptomy spirituálního </a:t>
                      </a:r>
                      <a:r>
                        <a:rPr lang="cs-CZ" sz="1400" dirty="0" err="1">
                          <a:effectLst/>
                        </a:rPr>
                        <a:t>distresu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Aspekty symptomů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Zjišťovací otázky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108962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Duchovní bolest (</a:t>
                      </a:r>
                      <a:r>
                        <a:rPr lang="cs-CZ" sz="1600" dirty="0" err="1">
                          <a:effectLst/>
                        </a:rPr>
                        <a:t>spiritual</a:t>
                      </a:r>
                      <a:r>
                        <a:rPr lang="cs-CZ" sz="1600" dirty="0">
                          <a:effectLst/>
                        </a:rPr>
                        <a:t> </a:t>
                      </a:r>
                      <a:r>
                        <a:rPr lang="cs-CZ" sz="1600" dirty="0" err="1">
                          <a:effectLst/>
                        </a:rPr>
                        <a:t>pain</a:t>
                      </a:r>
                      <a:r>
                        <a:rPr lang="cs-CZ" sz="1600" dirty="0">
                          <a:effectLst/>
                        </a:rPr>
                        <a:t>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výrazy nepokoje z bolesti týkající se vztahu dotyčného k Bohu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verbalizace pocitů prázdnoty a nedostatku duchovního naplnění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a/nebo nedostatek pokoje v rámci vlastního vztahu ke Stvořiteli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Cítíte někdy bolest s ohledem na svou spiritualitu nebo víru?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Cítíte bolest z nejistoty nebo slabé víry?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127123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Duchovní odcizení (spiritual alienation)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výrazy osamělosti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nebo pocit, že Bůh je velmi vzdálen od každodenního života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verbalizace pocitů, že člověka je na všechno v době zkoušky a nouze sám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a/nebo </a:t>
                      </a:r>
                      <a:r>
                        <a:rPr lang="cs-CZ" sz="1100" dirty="0" smtClean="0">
                          <a:effectLst/>
                        </a:rPr>
                        <a:t>negativní </a:t>
                      </a:r>
                      <a:r>
                        <a:rPr lang="cs-CZ" sz="1100" dirty="0">
                          <a:effectLst/>
                        </a:rPr>
                        <a:t>postoj s ohledem na zakoušení jakékoliv útěchy či pomoci do Boha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Cítíte se často vzdálen Bohu?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Zdá se Vám, že je vzdálen Vašemu životu?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90802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Duchovní úzkost (spiritual anxiety)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výrazy, které signalizují strach z Božího hněvu a trestu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strach, že se Bůh nepostará, ani okamžitě ani v budoucnosti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obavy, že Bůh je nespokojený s chováním dotyčného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Máte pocit, že Bůh se nestrará o vaše potřeby?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Že „tu není“, když ho potřebujete?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83916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Duchovní vina (spiritual guilt)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výrazy, které signalizují selhání dotyčného, když nenaplnil to, co v životě naplnit měl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a/nebo udělal něco, co se Bohu protiví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artikulace zájmu o to, „jaký“ život to vedl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Udělal jste někdy něco, za co by se na vás Bůh mohl hněvat?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Cítíte </a:t>
                      </a:r>
                      <a:r>
                        <a:rPr lang="cs-CZ" sz="1100" dirty="0">
                          <a:effectLst/>
                        </a:rPr>
                        <a:t>se zle, že jste něco udělal nebo neudělal něco, co </a:t>
                      </a:r>
                      <a:r>
                        <a:rPr lang="cs-CZ" sz="1100" dirty="0" smtClean="0">
                          <a:effectLst/>
                        </a:rPr>
                        <a:t>jste </a:t>
                      </a:r>
                      <a:r>
                        <a:rPr lang="cs-CZ" sz="1100" dirty="0">
                          <a:effectLst/>
                        </a:rPr>
                        <a:t>měl?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79245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Duchovní ztráta (spiritual loss)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výrazy pocitů, že ztratil dočasně Boží lásku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obavy, že vztah k Bohu je něčím ohrožen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pocity prázdnoty vůči duchovním věcem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Máte někdy dojem, že jste ztratil Boží lásku?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Nebo </a:t>
                      </a:r>
                      <a:r>
                        <a:rPr lang="cs-CZ" sz="1100" dirty="0">
                          <a:effectLst/>
                        </a:rPr>
                        <a:t>že jste vztah k němu zničil nebo oslabil?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Že </a:t>
                      </a:r>
                      <a:r>
                        <a:rPr lang="cs-CZ" sz="1100" dirty="0">
                          <a:effectLst/>
                        </a:rPr>
                        <a:t>se k vám obrátil zády?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90802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Duchovní hněv (spiritual anger)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výrazy frustrace nebo vzteku na Bohu, jenž dovolil nemoc nebo jinou zkoušku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poznámky o „neférovosti“ Boha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- negativní poznámky o institučním náboženství nebo jeho autoritách či osobách v duchovní péči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Zlobíte se na Boha, že dopustil vaši nemoc?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Obviňujete ho z toho někdy?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Myslíte, že se k vám chová neférově?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  <a:tr h="79245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Duchovní beznaděj (</a:t>
                      </a:r>
                      <a:r>
                        <a:rPr lang="cs-CZ" sz="1600" dirty="0" err="1">
                          <a:effectLst/>
                        </a:rPr>
                        <a:t>spiritual</a:t>
                      </a:r>
                      <a:r>
                        <a:rPr lang="cs-CZ" sz="1600" dirty="0">
                          <a:effectLst/>
                        </a:rPr>
                        <a:t> </a:t>
                      </a:r>
                      <a:r>
                        <a:rPr lang="cs-CZ" sz="1600" dirty="0" err="1">
                          <a:effectLst/>
                        </a:rPr>
                        <a:t>despair</a:t>
                      </a:r>
                      <a:r>
                        <a:rPr lang="cs-CZ" sz="1600" dirty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- výrazy, které signalizují nedostatek naděje v možnost nějaký vztah k Bohu vůbec navázat či na možnost se mu zalíbit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Myslíte, že není naděje získat Boží lásku?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Líbit </a:t>
                      </a:r>
                      <a:r>
                        <a:rPr lang="cs-CZ" sz="1100" dirty="0">
                          <a:effectLst/>
                        </a:rPr>
                        <a:t>se mu?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Že </a:t>
                      </a:r>
                      <a:r>
                        <a:rPr lang="cs-CZ" sz="1100" dirty="0">
                          <a:effectLst/>
                        </a:rPr>
                        <a:t>Bůh už vás vůbec nemiluje?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858" marR="328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3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/>
              <a:t>Spiritual</a:t>
            </a:r>
            <a:r>
              <a:rPr lang="cs-CZ" sz="3200" b="1" dirty="0"/>
              <a:t> </a:t>
            </a:r>
            <a:r>
              <a:rPr lang="cs-CZ" sz="3200" b="1" dirty="0" err="1"/>
              <a:t>self-assessment</a:t>
            </a:r>
            <a:r>
              <a:rPr lang="cs-CZ" sz="3200" b="1" dirty="0"/>
              <a:t> index </a:t>
            </a:r>
            <a:r>
              <a:rPr lang="cs-CZ" sz="3200" b="1" dirty="0" err="1"/>
              <a:t>for</a:t>
            </a:r>
            <a:r>
              <a:rPr lang="cs-CZ" sz="3200" b="1" dirty="0"/>
              <a:t> </a:t>
            </a:r>
            <a:r>
              <a:rPr lang="cs-CZ" sz="3200" b="1" dirty="0" err="1"/>
              <a:t>older</a:t>
            </a:r>
            <a:r>
              <a:rPr lang="cs-CZ" sz="3200" b="1" dirty="0"/>
              <a:t> </a:t>
            </a:r>
            <a:r>
              <a:rPr lang="cs-CZ" sz="3200" b="1" dirty="0" err="1" smtClean="0"/>
              <a:t>adults</a:t>
            </a:r>
            <a:r>
              <a:rPr lang="cs-CZ" sz="3200" b="1" dirty="0" smtClean="0"/>
              <a:t> (</a:t>
            </a:r>
            <a:r>
              <a:rPr lang="cs-CZ" sz="3200" dirty="0" err="1" smtClean="0"/>
              <a:t>Stranahan</a:t>
            </a:r>
            <a:r>
              <a:rPr lang="cs-CZ" sz="3200" dirty="0"/>
              <a:t>, </a:t>
            </a:r>
            <a:r>
              <a:rPr lang="cs-CZ" sz="3200" dirty="0" smtClean="0"/>
              <a:t>2008</a:t>
            </a:r>
            <a:r>
              <a:rPr lang="cs-CZ" sz="3200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cs-CZ" sz="1500" dirty="0"/>
              <a:t>Mám svůj vnitřní zdroj síly a pohody 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Když přemýšlím o budoucnosti, nemám obavy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I když čelím těžkostem, nedám se jimi srazit na kolena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Životní zkoušky mě spíše posilují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Mám někoho, na něhož se </a:t>
            </a:r>
            <a:r>
              <a:rPr lang="cs-CZ" sz="1500" dirty="0" smtClean="0"/>
              <a:t>můžu </a:t>
            </a:r>
            <a:r>
              <a:rPr lang="cs-CZ" sz="1500" dirty="0"/>
              <a:t>obrátit, když mám problémy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Můj vztah k Bohu mi pomáhá čelit životním výzvám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Být s druhými je pro mě hodnotné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Bůh je součástí všech oblastí mého života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Pomáhat druhým mi přináší velkou radost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Jsem usmířená s každým v mém životě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Jsou ještě nějaké věci, které bych chtěl v životě stihnout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Každý den se mám na co těšit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Celkem vzato, jsem spokojen s tím, jak jsem prožil život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Obvykle jsem vytrvalý navzdory překážkám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Věnuji čas obdivu krásy v umění, přírodě, hudbě atd.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Má víra je mi oporou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Osobní modlitba je důležitou součástí mého života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Četba posvátných textů je pro mě významná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Náboženskou praxi pokládám za důležitou (svátosti atd.)</a:t>
            </a:r>
          </a:p>
          <a:p>
            <a:pPr lvl="0">
              <a:buFont typeface="+mj-lt"/>
              <a:buAutoNum type="arabicPeriod"/>
            </a:pPr>
            <a:r>
              <a:rPr lang="cs-CZ" sz="1500" dirty="0"/>
              <a:t>Cítím se posilněn, když se účastním </a:t>
            </a:r>
            <a:r>
              <a:rPr lang="cs-CZ" sz="1500" dirty="0" smtClean="0"/>
              <a:t>bohoslužeb</a:t>
            </a: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8461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Technika dotazníku</a:t>
            </a:r>
          </a:p>
          <a:p>
            <a:pPr marL="0" indent="0">
              <a:buNone/>
            </a:pPr>
            <a:r>
              <a:rPr lang="cs-CZ" dirty="0" smtClean="0"/>
              <a:t>1 </a:t>
            </a:r>
            <a:r>
              <a:rPr lang="cs-CZ" dirty="0"/>
              <a:t>naprosto </a:t>
            </a:r>
            <a:r>
              <a:rPr lang="cs-CZ" dirty="0" smtClean="0"/>
              <a:t>nesouhlasím - 2 – 3 – 4 - </a:t>
            </a:r>
            <a:r>
              <a:rPr lang="cs-CZ" dirty="0"/>
              <a:t>5 naprosto souhlasím</a:t>
            </a:r>
          </a:p>
          <a:p>
            <a:r>
              <a:rPr lang="cs-CZ" dirty="0"/>
              <a:t>Součet:</a:t>
            </a:r>
          </a:p>
          <a:p>
            <a:pPr lvl="0"/>
            <a:r>
              <a:rPr lang="cs-CZ" dirty="0"/>
              <a:t>Otázky 1-5 celkový součet pro </a:t>
            </a:r>
            <a:r>
              <a:rPr lang="cs-CZ" i="1" dirty="0"/>
              <a:t>oblast vnitřní síly naděje a zvládání</a:t>
            </a:r>
            <a:endParaRPr lang="cs-CZ" dirty="0"/>
          </a:p>
          <a:p>
            <a:pPr lvl="0"/>
            <a:r>
              <a:rPr lang="cs-CZ" dirty="0"/>
              <a:t>Otázky 6-10 </a:t>
            </a:r>
            <a:r>
              <a:rPr lang="cs-CZ" i="1" dirty="0"/>
              <a:t>oblast transcendence</a:t>
            </a:r>
            <a:endParaRPr lang="cs-CZ" dirty="0"/>
          </a:p>
          <a:p>
            <a:pPr lvl="0"/>
            <a:r>
              <a:rPr lang="cs-CZ" dirty="0"/>
              <a:t>11-15 oblast </a:t>
            </a:r>
            <a:r>
              <a:rPr lang="cs-CZ" i="1" dirty="0"/>
              <a:t>smyslu a účelu</a:t>
            </a:r>
            <a:endParaRPr lang="cs-CZ" dirty="0"/>
          </a:p>
          <a:p>
            <a:pPr lvl="0"/>
            <a:r>
              <a:rPr lang="cs-CZ" dirty="0"/>
              <a:t>16-20 oblast </a:t>
            </a:r>
            <a:r>
              <a:rPr lang="cs-CZ" i="1" dirty="0"/>
              <a:t>náboženská praxe</a:t>
            </a:r>
            <a:endParaRPr lang="cs-CZ" dirty="0"/>
          </a:p>
          <a:p>
            <a:r>
              <a:rPr lang="cs-CZ" dirty="0"/>
              <a:t>V každé doméně je průměr 15 bodů.</a:t>
            </a:r>
          </a:p>
          <a:p>
            <a:r>
              <a:rPr lang="cs-CZ" b="1" dirty="0"/>
              <a:t>Pod 15 bodů </a:t>
            </a:r>
            <a:r>
              <a:rPr lang="cs-CZ" dirty="0"/>
              <a:t>indikují spirituální </a:t>
            </a:r>
            <a:r>
              <a:rPr lang="cs-CZ" dirty="0" err="1"/>
              <a:t>distres</a:t>
            </a:r>
            <a:r>
              <a:rPr lang="cs-CZ" dirty="0"/>
              <a:t>. Čím nižší skóre, tím riziko větší.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56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Spirituální posouzení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Jednoduché/úvodní postupy</a:t>
            </a:r>
          </a:p>
          <a:p>
            <a:r>
              <a:rPr lang="cs-CZ" dirty="0" smtClean="0"/>
              <a:t>Složité/detailní postupy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46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Charitně</a:t>
            </a:r>
            <a:r>
              <a:rPr lang="cs-CZ" dirty="0" smtClean="0"/>
              <a:t> naukový kontext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Teologický „axiom“: </a:t>
            </a:r>
            <a:r>
              <a:rPr lang="cs-CZ" b="1" dirty="0" smtClean="0"/>
              <a:t>milost předpokládá přirozenost</a:t>
            </a:r>
          </a:p>
          <a:p>
            <a:r>
              <a:rPr lang="cs-CZ" dirty="0" smtClean="0"/>
              <a:t>Příklad: exorcismus X psychiatrická léčba</a:t>
            </a:r>
          </a:p>
          <a:p>
            <a:r>
              <a:rPr lang="cs-CZ" dirty="0" smtClean="0"/>
              <a:t>Teologický rámec pomoci/uzdravení (H. </a:t>
            </a:r>
            <a:r>
              <a:rPr lang="cs-CZ" dirty="0" err="1" smtClean="0"/>
              <a:t>Pompey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Existenciálně spirituální podpora klienta</a:t>
            </a:r>
          </a:p>
          <a:p>
            <a:pPr lvl="2"/>
            <a:r>
              <a:rPr lang="cs-CZ" dirty="0" smtClean="0"/>
              <a:t>Individuální rovina – víra/naděje/láska</a:t>
            </a:r>
          </a:p>
          <a:p>
            <a:pPr lvl="2"/>
            <a:r>
              <a:rPr lang="cs-CZ" dirty="0" smtClean="0"/>
              <a:t>Komunitní rovina – společenství víry</a:t>
            </a:r>
          </a:p>
          <a:p>
            <a:r>
              <a:rPr lang="cs-CZ" dirty="0"/>
              <a:t>m</a:t>
            </a:r>
            <a:r>
              <a:rPr lang="cs-CZ" dirty="0" smtClean="0"/>
              <a:t>á své přirozené předpoklady: fokus mého příspěvku</a:t>
            </a:r>
          </a:p>
          <a:p>
            <a:pPr lvl="3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973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Úvodní spirituální posouzení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*</a:t>
            </a:r>
            <a:r>
              <a:rPr lang="cs-CZ" dirty="0" err="1"/>
              <a:t>O´Connor</a:t>
            </a:r>
            <a:r>
              <a:rPr lang="cs-CZ" dirty="0"/>
              <a:t> (2005, s. 71) doporučuje, aby nemocným ve zdravotnických zařízeních byly položeny následující otázky a aby byla zdokumentována jejich odpověď. Jsou to otázky: </a:t>
            </a:r>
          </a:p>
          <a:p>
            <a:pPr marL="400050" lvl="1" indent="0">
              <a:buNone/>
            </a:pPr>
            <a:r>
              <a:rPr lang="cs-CZ" dirty="0"/>
              <a:t>• Změnila tato nemoc nějak vaše priority a životní otázky, které jsou pro vás důležité? </a:t>
            </a:r>
          </a:p>
          <a:p>
            <a:pPr marL="400050" lvl="1" indent="0">
              <a:buNone/>
            </a:pPr>
            <a:r>
              <a:rPr lang="cs-CZ" dirty="0"/>
              <a:t>• Ovlivnila nemoc vaše rodinné i jiné vztahy? </a:t>
            </a:r>
          </a:p>
          <a:p>
            <a:pPr marL="400050" lvl="1" indent="0">
              <a:buNone/>
            </a:pPr>
            <a:r>
              <a:rPr lang="cs-CZ" dirty="0"/>
              <a:t>• Z měnila nemoc váš pohled na život? Pokud ano, které priority jsou pro vás nejvýznamnější? </a:t>
            </a:r>
          </a:p>
          <a:p>
            <a:pPr marL="400050" lvl="1" indent="0">
              <a:buNone/>
            </a:pPr>
            <a:r>
              <a:rPr lang="cs-CZ" dirty="0"/>
              <a:t>• Jaké je vaše největší přání nebo touha v této fázi života? </a:t>
            </a:r>
          </a:p>
        </p:txBody>
      </p:sp>
    </p:spTree>
    <p:extLst>
      <p:ext uri="{BB962C8B-B14F-4D97-AF65-F5344CB8AC3E}">
        <p14:creationId xmlns:p14="http://schemas.microsoft.com/office/powerpoint/2010/main" val="393796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JCAHO </a:t>
            </a:r>
            <a:r>
              <a:rPr lang="cs-CZ" dirty="0"/>
              <a:t>(Joint </a:t>
            </a:r>
            <a:r>
              <a:rPr lang="cs-CZ" dirty="0" err="1"/>
              <a:t>Commission</a:t>
            </a:r>
            <a:r>
              <a:rPr lang="cs-CZ" dirty="0"/>
              <a:t> on </a:t>
            </a:r>
            <a:r>
              <a:rPr lang="cs-CZ" dirty="0" err="1"/>
              <a:t>Accreditation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Healthcare</a:t>
            </a:r>
            <a:r>
              <a:rPr lang="cs-CZ" dirty="0"/>
              <a:t> </a:t>
            </a:r>
            <a:r>
              <a:rPr lang="cs-CZ" dirty="0" err="1"/>
              <a:t>Organisations</a:t>
            </a:r>
            <a:r>
              <a:rPr lang="cs-CZ" dirty="0"/>
              <a:t>) </a:t>
            </a:r>
            <a:r>
              <a:rPr lang="fr-FR" dirty="0"/>
              <a:t>Agentura, která v USA uděluje akreditaci většině nemocničních zařízení</a:t>
            </a:r>
            <a:r>
              <a:rPr lang="fr-FR" dirty="0" smtClean="0"/>
              <a:t>.</a:t>
            </a:r>
            <a:endParaRPr lang="cs-CZ" dirty="0" smtClean="0"/>
          </a:p>
          <a:p>
            <a:pPr lvl="0"/>
            <a:r>
              <a:rPr lang="cs-CZ" dirty="0"/>
              <a:t>Důležité prvky věrouky/náboženské názory</a:t>
            </a:r>
          </a:p>
          <a:p>
            <a:pPr lvl="0"/>
            <a:r>
              <a:rPr lang="cs-CZ" dirty="0"/>
              <a:t>Významné duchovní praktiky</a:t>
            </a:r>
          </a:p>
          <a:p>
            <a:pPr lvl="0"/>
            <a:r>
              <a:rPr lang="cs-CZ" dirty="0"/>
              <a:t>Náboženskou afiliaci/vyznání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35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Úvodní (</a:t>
            </a:r>
            <a:r>
              <a:rPr lang="cs-CZ" b="1" dirty="0" err="1"/>
              <a:t>initial</a:t>
            </a:r>
            <a:r>
              <a:rPr lang="cs-CZ" b="1" dirty="0"/>
              <a:t>) duchovní posouzení podle D. </a:t>
            </a:r>
            <a:r>
              <a:rPr lang="cs-CZ" b="1" dirty="0" err="1"/>
              <a:t>Hodge</a:t>
            </a:r>
            <a:r>
              <a:rPr lang="cs-CZ" b="1" dirty="0"/>
              <a:t> (2006</a:t>
            </a:r>
            <a:r>
              <a:rPr lang="cs-CZ" b="1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043608" y="2132856"/>
            <a:ext cx="6912768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cs-CZ" sz="2800" i="1" dirty="0" smtClean="0"/>
              <a:t>1. Je </a:t>
            </a:r>
            <a:r>
              <a:rPr lang="cs-CZ" sz="2800" i="1" dirty="0"/>
              <a:t>pro vás </a:t>
            </a:r>
            <a:r>
              <a:rPr lang="cs-CZ" sz="2800" i="1" dirty="0" smtClean="0"/>
              <a:t>duchovní oblast nebo </a:t>
            </a:r>
            <a:r>
              <a:rPr lang="cs-CZ" sz="2800" i="1" dirty="0"/>
              <a:t>náboženství nějak </a:t>
            </a:r>
            <a:r>
              <a:rPr lang="cs-CZ" sz="2800" i="1" dirty="0" smtClean="0"/>
              <a:t>důležité?</a:t>
            </a:r>
            <a:endParaRPr lang="cs-CZ" sz="2800" dirty="0"/>
          </a:p>
          <a:p>
            <a:pPr lvl="0"/>
            <a:r>
              <a:rPr lang="cs-CZ" sz="2800" i="1" dirty="0" smtClean="0"/>
              <a:t>2. Považujete </a:t>
            </a:r>
            <a:r>
              <a:rPr lang="cs-CZ" sz="2800" i="1" dirty="0"/>
              <a:t>nějaké duchovní názory a praktiky za obzvláště užitečné pro zvládání problémů?</a:t>
            </a:r>
            <a:endParaRPr lang="cs-CZ" sz="2800" dirty="0"/>
          </a:p>
          <a:p>
            <a:pPr lvl="0"/>
            <a:r>
              <a:rPr lang="cs-CZ" sz="2800" i="1" dirty="0" smtClean="0"/>
              <a:t>3. Chodíte </a:t>
            </a:r>
            <a:r>
              <a:rPr lang="cs-CZ" sz="2800" i="1" dirty="0"/>
              <a:t>do nějakého kostela nebo do nějaké jiného duchovního společenství?</a:t>
            </a:r>
            <a:endParaRPr lang="cs-CZ" sz="2800" dirty="0"/>
          </a:p>
          <a:p>
            <a:pPr lvl="0"/>
            <a:r>
              <a:rPr lang="cs-CZ" sz="2800" i="1" dirty="0" smtClean="0"/>
              <a:t>4. Víte o nějakých duchovních potřebách, </a:t>
            </a:r>
            <a:r>
              <a:rPr lang="cs-CZ" sz="2800" i="1" dirty="0"/>
              <a:t>se kterými bych Vám </a:t>
            </a:r>
            <a:r>
              <a:rPr lang="cs-CZ" sz="2800" i="1" dirty="0" smtClean="0"/>
              <a:t>mohl/a </a:t>
            </a:r>
            <a:r>
              <a:rPr lang="cs-CZ" sz="2800" i="1" dirty="0"/>
              <a:t>pomoci?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8201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…A přesun do prostředí sociální práce…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49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sz="2700" b="1" dirty="0" smtClean="0"/>
              <a:t/>
            </a:r>
            <a:br>
              <a:rPr lang="cs-CZ" sz="2700" b="1" dirty="0" smtClean="0"/>
            </a:br>
            <a:r>
              <a:rPr lang="cs-CZ" sz="2700" b="1" dirty="0" smtClean="0"/>
              <a:t>MIMBRA</a:t>
            </a:r>
            <a:r>
              <a:rPr lang="cs-CZ" sz="2700" dirty="0"/>
              <a:t>: </a:t>
            </a:r>
            <a:r>
              <a:rPr lang="cs-CZ" sz="2700" b="1" dirty="0" err="1"/>
              <a:t>M</a:t>
            </a:r>
            <a:r>
              <a:rPr lang="cs-CZ" sz="2700" dirty="0" err="1"/>
              <a:t>eaning</a:t>
            </a:r>
            <a:r>
              <a:rPr lang="cs-CZ" sz="2700" dirty="0"/>
              <a:t>, </a:t>
            </a:r>
            <a:r>
              <a:rPr lang="cs-CZ" sz="2700" b="1" dirty="0" err="1"/>
              <a:t>I</a:t>
            </a:r>
            <a:r>
              <a:rPr lang="cs-CZ" sz="2700" dirty="0" err="1"/>
              <a:t>mportance</a:t>
            </a:r>
            <a:r>
              <a:rPr lang="cs-CZ" sz="2700" dirty="0"/>
              <a:t>, </a:t>
            </a:r>
            <a:r>
              <a:rPr lang="cs-CZ" sz="2700" b="1" dirty="0" err="1"/>
              <a:t>M</a:t>
            </a:r>
            <a:r>
              <a:rPr lang="cs-CZ" sz="2700" dirty="0" err="1"/>
              <a:t>embership</a:t>
            </a:r>
            <a:r>
              <a:rPr lang="cs-CZ" sz="2700" dirty="0"/>
              <a:t>, </a:t>
            </a:r>
            <a:r>
              <a:rPr lang="cs-CZ" sz="2700" b="1" dirty="0" err="1"/>
              <a:t>B</a:t>
            </a:r>
            <a:r>
              <a:rPr lang="cs-CZ" sz="2700" dirty="0" err="1"/>
              <a:t>eliefs</a:t>
            </a:r>
            <a:r>
              <a:rPr lang="cs-CZ" sz="2700" dirty="0"/>
              <a:t>, </a:t>
            </a:r>
            <a:r>
              <a:rPr lang="cs-CZ" sz="2700" b="1" dirty="0"/>
              <a:t>R</a:t>
            </a:r>
            <a:r>
              <a:rPr lang="cs-CZ" sz="2700" dirty="0"/>
              <a:t>elevance, </a:t>
            </a:r>
            <a:r>
              <a:rPr lang="cs-CZ" sz="2700" b="1" dirty="0" err="1" smtClean="0"/>
              <a:t>A</a:t>
            </a:r>
            <a:r>
              <a:rPr lang="cs-CZ" sz="2700" dirty="0" err="1" smtClean="0"/>
              <a:t>ction</a:t>
            </a:r>
            <a:r>
              <a:rPr lang="cs-CZ" sz="2700" dirty="0" smtClean="0"/>
              <a:t> (Canda/Furman 2010, 267)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Krátké explicitní duchovní </a:t>
            </a:r>
            <a:r>
              <a:rPr lang="cs-CZ" b="1" dirty="0" smtClean="0"/>
              <a:t>posouzení</a:t>
            </a:r>
          </a:p>
          <a:p>
            <a:pPr lvl="0"/>
            <a:r>
              <a:rPr lang="cs-CZ" i="1" dirty="0"/>
              <a:t>Co vám pomáhá, abyste hlouběji vnímal ve svém životě </a:t>
            </a:r>
            <a:r>
              <a:rPr lang="cs-CZ" b="1" i="1" dirty="0"/>
              <a:t>smysl</a:t>
            </a:r>
            <a:r>
              <a:rPr lang="cs-CZ" i="1" dirty="0"/>
              <a:t>, moralitu, naději, propojení, radost či pokoj?</a:t>
            </a:r>
            <a:endParaRPr lang="cs-CZ" dirty="0"/>
          </a:p>
          <a:p>
            <a:pPr lvl="0"/>
            <a:r>
              <a:rPr lang="cs-CZ" i="1" dirty="0"/>
              <a:t>Jsou pro vás spiritualita, náboženství a víra </a:t>
            </a:r>
            <a:r>
              <a:rPr lang="cs-CZ" b="1" i="1" dirty="0"/>
              <a:t>důležité</a:t>
            </a:r>
            <a:r>
              <a:rPr lang="cs-CZ" i="1" dirty="0"/>
              <a:t>? Vysvětlete mi prosím jak, nebo proč ne.</a:t>
            </a:r>
            <a:endParaRPr lang="cs-CZ" dirty="0"/>
          </a:p>
          <a:p>
            <a:pPr lvl="0"/>
            <a:r>
              <a:rPr lang="cs-CZ" b="1" i="1" dirty="0"/>
              <a:t>Patříte do </a:t>
            </a:r>
            <a:r>
              <a:rPr lang="cs-CZ" i="1" dirty="0"/>
              <a:t>nějaké skupiny, společenství nebo komunity, v níž máte </a:t>
            </a:r>
            <a:r>
              <a:rPr lang="cs-CZ" i="1" dirty="0" smtClean="0"/>
              <a:t>pocit</a:t>
            </a:r>
            <a:r>
              <a:rPr lang="cs-CZ" i="1" dirty="0"/>
              <a:t>, že tam patříte a že vám pomáhá nalézat v životě smysl a oporu? Prosím vysvětlete.</a:t>
            </a:r>
            <a:endParaRPr lang="cs-CZ" dirty="0"/>
          </a:p>
          <a:p>
            <a:pPr lvl="0"/>
            <a:r>
              <a:rPr lang="cs-CZ" i="1" dirty="0"/>
              <a:t>Popište mi prosím jakékoliv důležitá </a:t>
            </a:r>
            <a:r>
              <a:rPr lang="cs-CZ" b="1" i="1" dirty="0"/>
              <a:t>přesvědčení</a:t>
            </a:r>
            <a:r>
              <a:rPr lang="cs-CZ" i="1" dirty="0"/>
              <a:t>, zvyky a praktiky (modlitba, meditace, rituály nebo holistické terapie) nebo hodnoty, které vám pomáhají rozumět vaší momentální situaci.</a:t>
            </a:r>
            <a:endParaRPr lang="cs-CZ" dirty="0"/>
          </a:p>
          <a:p>
            <a:pPr lvl="0"/>
            <a:r>
              <a:rPr lang="cs-CZ" i="1" dirty="0"/>
              <a:t>Co z toho, o čem jste mluvil, </a:t>
            </a:r>
            <a:r>
              <a:rPr lang="cs-CZ" i="1" dirty="0" smtClean="0"/>
              <a:t>má </a:t>
            </a:r>
            <a:r>
              <a:rPr lang="cs-CZ" b="1" i="1" dirty="0" smtClean="0"/>
              <a:t>dopad</a:t>
            </a:r>
            <a:r>
              <a:rPr lang="cs-CZ" i="1" dirty="0" smtClean="0"/>
              <a:t> na vaši </a:t>
            </a:r>
            <a:r>
              <a:rPr lang="cs-CZ" i="1" dirty="0"/>
              <a:t>momentální situaci a vaše cíle naší společné práce?</a:t>
            </a:r>
            <a:endParaRPr lang="cs-CZ" dirty="0"/>
          </a:p>
          <a:p>
            <a:pPr lvl="0"/>
            <a:r>
              <a:rPr lang="cs-CZ" i="1" dirty="0"/>
              <a:t>V tom, o čem jste hovořil, je něco, na čem bychom měli společně </a:t>
            </a:r>
            <a:r>
              <a:rPr lang="cs-CZ" b="1" i="1" dirty="0"/>
              <a:t>pracovat</a:t>
            </a:r>
            <a:r>
              <a:rPr lang="cs-CZ" i="1" dirty="0"/>
              <a:t>? Např., je něco, co vám dříve pomáhalo a my bychom to mohli použít, nebo je něco nepříjemného, čemu bychom se měli vyhnout? Máte nějaké přátele, příbuzné, rádce, duchovní nebo jiné duchovní autority, o kterých měl vědět nebo je kontaktovat? Prosím vysvětlete. Díky</a:t>
            </a:r>
            <a:r>
              <a:rPr lang="cs-CZ" i="1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80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posouzení v sociální práci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ve zdrojově orientované sociální práci (</a:t>
            </a:r>
            <a:r>
              <a:rPr lang="cs-CZ" dirty="0" err="1"/>
              <a:t>Saleebey</a:t>
            </a:r>
            <a:r>
              <a:rPr lang="cs-CZ" dirty="0"/>
              <a:t> </a:t>
            </a:r>
            <a:r>
              <a:rPr lang="cs-CZ" dirty="0" smtClean="0"/>
              <a:t>2012, 6th Ed) </a:t>
            </a:r>
            <a:r>
              <a:rPr lang="cs-CZ" dirty="0"/>
              <a:t>potřebujeme identifikovat </a:t>
            </a:r>
            <a:r>
              <a:rPr lang="cs-CZ" dirty="0" smtClean="0"/>
              <a:t>hlavně </a:t>
            </a:r>
            <a:r>
              <a:rPr lang="cs-CZ" dirty="0"/>
              <a:t>to, čím </a:t>
            </a:r>
            <a:r>
              <a:rPr lang="cs-CZ" dirty="0" smtClean="0"/>
              <a:t>klient </a:t>
            </a:r>
            <a:r>
              <a:rPr lang="cs-CZ" b="1" dirty="0"/>
              <a:t>disponuje</a:t>
            </a:r>
            <a:r>
              <a:rPr lang="cs-CZ" dirty="0"/>
              <a:t>, jaké má </a:t>
            </a:r>
            <a:r>
              <a:rPr lang="cs-CZ" b="1" dirty="0"/>
              <a:t>kapacity, </a:t>
            </a:r>
            <a:r>
              <a:rPr lang="cs-CZ" b="1" dirty="0" smtClean="0"/>
              <a:t>zdroje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K</a:t>
            </a:r>
            <a:r>
              <a:rPr lang="cs-CZ" dirty="0"/>
              <a:t> tomu účelu používáme nástroje duchovního posouzení.</a:t>
            </a:r>
          </a:p>
          <a:p>
            <a:r>
              <a:rPr lang="cs-CZ" dirty="0"/>
              <a:t>Podmínkou </a:t>
            </a:r>
            <a:r>
              <a:rPr lang="cs-CZ" i="1" dirty="0"/>
              <a:t>kulturně citlivých služeb</a:t>
            </a:r>
            <a:r>
              <a:rPr lang="cs-CZ" dirty="0"/>
              <a:t> a </a:t>
            </a:r>
            <a:r>
              <a:rPr lang="cs-CZ" i="1" dirty="0"/>
              <a:t>využití duchovního potenciálu</a:t>
            </a:r>
            <a:r>
              <a:rPr lang="cs-CZ" dirty="0"/>
              <a:t> klienta ke zvládání jeho problémů je provedení duchovního posouzení (</a:t>
            </a:r>
            <a:r>
              <a:rPr lang="cs-CZ" dirty="0" err="1"/>
              <a:t>Hodge</a:t>
            </a:r>
            <a:r>
              <a:rPr lang="cs-CZ" dirty="0"/>
              <a:t> 2004</a:t>
            </a:r>
            <a:r>
              <a:rPr lang="cs-CZ" dirty="0" smtClean="0"/>
              <a:t>).</a:t>
            </a:r>
          </a:p>
          <a:p>
            <a:r>
              <a:rPr lang="cs-CZ" b="1" dirty="0"/>
              <a:t>cíl - </a:t>
            </a:r>
            <a:r>
              <a:rPr lang="cs-CZ" b="1" i="1" dirty="0"/>
              <a:t>rozklíčovat sociálnímu pracovníkovi klientův orientační systém</a:t>
            </a:r>
            <a:r>
              <a:rPr lang="cs-CZ" b="1" dirty="0"/>
              <a:t> </a:t>
            </a:r>
            <a:r>
              <a:rPr lang="cs-CZ" dirty="0"/>
              <a:t>(rámec, který používá k tomu, aby se orientoval v životě a rozuměl mu).</a:t>
            </a:r>
          </a:p>
          <a:p>
            <a:r>
              <a:rPr lang="cs-CZ" dirty="0"/>
              <a:t>Orientačním systémem je </a:t>
            </a:r>
            <a:r>
              <a:rPr lang="cs-CZ" i="1" dirty="0"/>
              <a:t>každá duchovní kosmologie</a:t>
            </a:r>
            <a:r>
              <a:rPr lang="cs-CZ" dirty="0"/>
              <a:t>, tedy </a:t>
            </a:r>
            <a:r>
              <a:rPr lang="cs-CZ" i="1" dirty="0"/>
              <a:t>každý druh spirituality a náboženství</a:t>
            </a:r>
            <a:r>
              <a:rPr lang="cs-CZ" dirty="0"/>
              <a:t>. </a:t>
            </a:r>
          </a:p>
          <a:p>
            <a:r>
              <a:rPr lang="cs-CZ" dirty="0"/>
              <a:t>V situacích životních problémů pomáhá klientovi jeho orientační systém</a:t>
            </a:r>
            <a:r>
              <a:rPr lang="cs-CZ" b="1" dirty="0"/>
              <a:t> </a:t>
            </a:r>
            <a:r>
              <a:rPr lang="cs-CZ" dirty="0"/>
              <a:t>rozumět výzvám, kterým čelí. </a:t>
            </a:r>
          </a:p>
          <a:p>
            <a:r>
              <a:rPr lang="cs-CZ" dirty="0"/>
              <a:t>Důležité, aby SPR měl nějaký „přístup“ k tomuto systému svého klienta.</a:t>
            </a:r>
          </a:p>
          <a:p>
            <a:r>
              <a:rPr lang="cs-CZ" dirty="0"/>
              <a:t>Avšak: Často je klient tak utopen v problémech, že přehlédne potenciální zdroje (</a:t>
            </a:r>
            <a:r>
              <a:rPr lang="cs-CZ" dirty="0" err="1"/>
              <a:t>Saleebey</a:t>
            </a:r>
            <a:r>
              <a:rPr lang="cs-CZ" dirty="0"/>
              <a:t> </a:t>
            </a:r>
            <a:r>
              <a:rPr lang="cs-CZ" dirty="0" smtClean="0"/>
              <a:t>2012)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201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Otázky</a:t>
            </a:r>
            <a:r>
              <a:rPr lang="cs-CZ" dirty="0"/>
              <a:t> </a:t>
            </a:r>
            <a:r>
              <a:rPr lang="cs-CZ" b="1" dirty="0"/>
              <a:t>pro implicitní duchovní posouzení</a:t>
            </a:r>
            <a:r>
              <a:rPr lang="cs-CZ" dirty="0"/>
              <a:t> (Canda/Furman 2010, 266)</a:t>
            </a:r>
          </a:p>
          <a:p>
            <a:pPr lvl="0"/>
            <a:r>
              <a:rPr lang="cs-CZ" i="1" dirty="0"/>
              <a:t>Co dává momentálně vašemu životu smysl?</a:t>
            </a:r>
            <a:endParaRPr lang="cs-CZ" dirty="0"/>
          </a:p>
          <a:p>
            <a:pPr lvl="0"/>
            <a:r>
              <a:rPr lang="cs-CZ" i="1" dirty="0"/>
              <a:t>Co vám pomáhá se </a:t>
            </a:r>
            <a:r>
              <a:rPr lang="cs-CZ" i="1" dirty="0" smtClean="0"/>
              <a:t>soustředit?</a:t>
            </a:r>
            <a:endParaRPr lang="cs-CZ" dirty="0"/>
          </a:p>
          <a:p>
            <a:pPr lvl="0"/>
            <a:r>
              <a:rPr lang="cs-CZ" i="1" dirty="0"/>
              <a:t>Kam chodíte načerpat vnitřní inspiraci a klid?</a:t>
            </a:r>
            <a:endParaRPr lang="cs-CZ" dirty="0"/>
          </a:p>
          <a:p>
            <a:pPr lvl="0"/>
            <a:r>
              <a:rPr lang="cs-CZ" i="1" dirty="0"/>
              <a:t>V jakých chvílích cítíte vnitřní pokoj a životní spokojenost?</a:t>
            </a:r>
            <a:endParaRPr lang="cs-CZ" dirty="0"/>
          </a:p>
          <a:p>
            <a:pPr lvl="0"/>
            <a:r>
              <a:rPr lang="cs-CZ" i="1" dirty="0"/>
              <a:t>Z čeho čerpáte, abyste se dostal přes obtíže a krize?</a:t>
            </a:r>
            <a:endParaRPr lang="cs-CZ" dirty="0"/>
          </a:p>
          <a:p>
            <a:pPr lvl="0"/>
            <a:r>
              <a:rPr lang="cs-CZ" i="1" dirty="0"/>
              <a:t>Prosím popište mi, kdy jste naposled zažil nějaký důležitý vhled, nějaký důležitý „aha“ okamžik.</a:t>
            </a:r>
            <a:endParaRPr lang="cs-CZ" dirty="0"/>
          </a:p>
          <a:p>
            <a:pPr lvl="0"/>
            <a:r>
              <a:rPr lang="cs-CZ" i="1" dirty="0"/>
              <a:t>U koho hledáte radu a proč?</a:t>
            </a:r>
            <a:endParaRPr lang="cs-CZ" dirty="0"/>
          </a:p>
          <a:p>
            <a:pPr lvl="0"/>
            <a:r>
              <a:rPr lang="cs-CZ" i="1" dirty="0"/>
              <a:t>Za co jste nejvíce vděčný?</a:t>
            </a:r>
            <a:endParaRPr lang="cs-CZ" dirty="0"/>
          </a:p>
          <a:p>
            <a:pPr lvl="0"/>
            <a:r>
              <a:rPr lang="cs-CZ" i="1" dirty="0"/>
              <a:t>Čím je pro vás důležité být na světě (nebo v této </a:t>
            </a:r>
            <a:r>
              <a:rPr lang="cs-CZ" i="1" dirty="0" smtClean="0"/>
              <a:t>situaci</a:t>
            </a:r>
            <a:r>
              <a:rPr lang="cs-CZ" i="1" dirty="0"/>
              <a:t>)?</a:t>
            </a:r>
            <a:endParaRPr lang="cs-CZ" dirty="0"/>
          </a:p>
          <a:p>
            <a:pPr lvl="0"/>
            <a:r>
              <a:rPr lang="cs-CZ" i="1" dirty="0"/>
              <a:t>Co jsou vaše nejcennější ideály?</a:t>
            </a:r>
            <a:endParaRPr lang="cs-CZ" dirty="0"/>
          </a:p>
          <a:p>
            <a:pPr lvl="0"/>
            <a:r>
              <a:rPr lang="cs-CZ" i="1" dirty="0"/>
              <a:t>Co pokládáte za nejdůležitější v životě?</a:t>
            </a:r>
            <a:endParaRPr lang="cs-CZ" dirty="0"/>
          </a:p>
          <a:p>
            <a:pPr lvl="0"/>
            <a:r>
              <a:rPr lang="cs-CZ" dirty="0"/>
              <a:t>Aj.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665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Detailní </a:t>
            </a:r>
            <a:r>
              <a:rPr lang="cs-CZ" dirty="0"/>
              <a:t>spirituální </a:t>
            </a:r>
            <a:r>
              <a:rPr lang="cs-CZ" dirty="0" smtClean="0"/>
              <a:t>posouzení (</a:t>
            </a:r>
            <a:r>
              <a:rPr lang="cs-CZ" dirty="0" err="1" smtClean="0"/>
              <a:t>Hodge</a:t>
            </a:r>
            <a:r>
              <a:rPr lang="cs-CZ" dirty="0" smtClean="0"/>
              <a:t> 2000-)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Autofit/>
          </a:bodyPr>
          <a:lstStyle/>
          <a:p>
            <a:pPr lvl="0"/>
            <a:r>
              <a:rPr lang="cs-CZ" sz="2300" b="1" dirty="0"/>
              <a:t>Duchovní historie</a:t>
            </a:r>
            <a:r>
              <a:rPr lang="cs-CZ" sz="2300" dirty="0"/>
              <a:t> – slovní popis klientova duchovního příběhu</a:t>
            </a:r>
          </a:p>
          <a:p>
            <a:pPr lvl="0"/>
            <a:r>
              <a:rPr lang="cs-CZ" sz="2300" b="1" dirty="0"/>
              <a:t>Duchovní mapa života</a:t>
            </a:r>
            <a:r>
              <a:rPr lang="cs-CZ" sz="2300" dirty="0"/>
              <a:t> – zahrnuje totéž, ale používá obrazový formát a je tudíž vhodná spíše pro umělecky zručné a málomluvné klienty</a:t>
            </a:r>
          </a:p>
          <a:p>
            <a:pPr lvl="0"/>
            <a:r>
              <a:rPr lang="cs-CZ" sz="2300" b="1" dirty="0"/>
              <a:t>Duchovní </a:t>
            </a:r>
            <a:r>
              <a:rPr lang="cs-CZ" sz="2300" b="1" dirty="0" err="1"/>
              <a:t>genogram</a:t>
            </a:r>
            <a:r>
              <a:rPr lang="cs-CZ" sz="2300" dirty="0"/>
              <a:t> – mapuje vývoj spirituality minimálně napříč 3 generacemi a je vhodný tam, kde v klientově situaci hraje důležitou roli širší rodina, např. u Hispánců, Romů(?)...</a:t>
            </a:r>
          </a:p>
          <a:p>
            <a:pPr lvl="0"/>
            <a:r>
              <a:rPr lang="cs-CZ" sz="2300" b="1" dirty="0"/>
              <a:t>Duchovní </a:t>
            </a:r>
            <a:r>
              <a:rPr lang="cs-CZ" sz="2300" b="1" dirty="0" err="1"/>
              <a:t>ekomapa</a:t>
            </a:r>
            <a:r>
              <a:rPr lang="cs-CZ" sz="2300" dirty="0"/>
              <a:t> – znázorňuje klientovu přítomnost, existenciální vazby klienta na klíčové duchovní proměnné v jeho prostředí a je tudíž vhodnější pro klienty, kteří se nechtějí „vrtat“ v historii</a:t>
            </a:r>
          </a:p>
          <a:p>
            <a:pPr lvl="0"/>
            <a:r>
              <a:rPr lang="cs-CZ" sz="2300" b="1" dirty="0"/>
              <a:t>Duchovní </a:t>
            </a:r>
            <a:r>
              <a:rPr lang="cs-CZ" sz="2300" b="1" dirty="0" err="1"/>
              <a:t>ekogram</a:t>
            </a:r>
            <a:r>
              <a:rPr lang="cs-CZ" sz="2300" dirty="0"/>
              <a:t> – slučuje výhody tradičního </a:t>
            </a:r>
            <a:r>
              <a:rPr lang="cs-CZ" sz="2300" dirty="0" err="1"/>
              <a:t>genogramu</a:t>
            </a:r>
            <a:r>
              <a:rPr lang="cs-CZ" sz="2300" dirty="0"/>
              <a:t> a </a:t>
            </a:r>
            <a:r>
              <a:rPr lang="cs-CZ" sz="2300" dirty="0" err="1"/>
              <a:t>ekomapy</a:t>
            </a:r>
            <a:r>
              <a:rPr lang="cs-CZ" sz="2300" dirty="0"/>
              <a:t> a umožňuje sociálnímu pracovníkovi prozkoumat vztahy mezi přítomnými a minulými vlivy</a:t>
            </a:r>
            <a:r>
              <a:rPr lang="cs-CZ" sz="2300" dirty="0" smtClean="0"/>
              <a:t>.</a:t>
            </a: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5767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Struktura otázek k mobilizaci klientových spirituálních zdrojů (</a:t>
            </a:r>
            <a:r>
              <a:rPr lang="cs-CZ" sz="3200" dirty="0" err="1" smtClean="0"/>
              <a:t>Hodge</a:t>
            </a:r>
            <a:r>
              <a:rPr lang="cs-CZ" sz="3200" dirty="0" smtClean="0"/>
              <a:t> 2005)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400600"/>
          </a:xfrm>
        </p:spPr>
        <p:txBody>
          <a:bodyPr>
            <a:normAutofit fontScale="47500" lnSpcReduction="20000"/>
          </a:bodyPr>
          <a:lstStyle/>
          <a:p>
            <a:r>
              <a:rPr lang="cs-CZ" dirty="0"/>
              <a:t>1. </a:t>
            </a:r>
            <a:r>
              <a:rPr lang="cs-CZ" b="1" dirty="0"/>
              <a:t>Vztah k Bohu</a:t>
            </a:r>
            <a:r>
              <a:rPr lang="cs-CZ" dirty="0"/>
              <a:t> (nebo tomu co klient vnímá jako </a:t>
            </a:r>
            <a:r>
              <a:rPr lang="cs-CZ" dirty="0" err="1"/>
              <a:t>transcedenci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Jak Vám pomáhá vztah k Bohu v řešení vašeho problému?</a:t>
            </a:r>
          </a:p>
          <a:p>
            <a:pPr lvl="0"/>
            <a:r>
              <a:rPr lang="cs-CZ" dirty="0"/>
              <a:t>Co říká Bůh o této situaci?</a:t>
            </a:r>
          </a:p>
          <a:p>
            <a:pPr lvl="0"/>
            <a:r>
              <a:rPr lang="cs-CZ" dirty="0"/>
              <a:t>Byl byste schopen aplikovat takové ponaučení i v jiné situaci?</a:t>
            </a:r>
          </a:p>
          <a:p>
            <a:pPr lvl="0"/>
            <a:r>
              <a:rPr lang="cs-CZ" dirty="0"/>
              <a:t>Jak Vás Bůh podporoval v době krize?</a:t>
            </a:r>
          </a:p>
          <a:p>
            <a:pPr lvl="0"/>
            <a:r>
              <a:rPr lang="cs-CZ" dirty="0"/>
              <a:t>V čem je síla Vašeho vztahu k Bohu,</a:t>
            </a:r>
          </a:p>
          <a:p>
            <a:pPr lvl="0"/>
            <a:r>
              <a:rPr lang="cs-CZ" dirty="0"/>
              <a:t>Jak se na Vás asi Bůh dívá?</a:t>
            </a:r>
          </a:p>
          <a:p>
            <a:r>
              <a:rPr lang="cs-CZ" dirty="0"/>
              <a:t>2. </a:t>
            </a:r>
            <a:r>
              <a:rPr lang="cs-CZ" b="1" dirty="0"/>
              <a:t>Duchovní názory</a:t>
            </a:r>
            <a:r>
              <a:rPr lang="cs-CZ" dirty="0"/>
              <a:t> (</a:t>
            </a:r>
            <a:r>
              <a:rPr lang="cs-CZ" dirty="0" err="1"/>
              <a:t>Beliefs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Co učí Vaše víra o těžkostech?</a:t>
            </a:r>
          </a:p>
          <a:p>
            <a:pPr lvl="0"/>
            <a:r>
              <a:rPr lang="cs-CZ" dirty="0"/>
              <a:t>Podává nějaký metafyzický důvod životních obtíží?</a:t>
            </a:r>
          </a:p>
          <a:p>
            <a:pPr lvl="0"/>
            <a:r>
              <a:rPr lang="cs-CZ" dirty="0"/>
              <a:t>Jaké spisy máte nejraději?</a:t>
            </a:r>
          </a:p>
          <a:p>
            <a:pPr lvl="0"/>
            <a:r>
              <a:rPr lang="cs-CZ" dirty="0"/>
              <a:t>Jsou nějaké spisy, které jsou Vám oporou v době stresu?</a:t>
            </a:r>
          </a:p>
          <a:p>
            <a:pPr lvl="0"/>
            <a:r>
              <a:rPr lang="cs-CZ" dirty="0"/>
              <a:t>Jaké duchovní zásady jste se naučil ze svých životních zkušeností?</a:t>
            </a:r>
          </a:p>
          <a:p>
            <a:r>
              <a:rPr lang="cs-CZ" dirty="0"/>
              <a:t>3. </a:t>
            </a:r>
            <a:r>
              <a:rPr lang="cs-CZ" b="1" dirty="0"/>
              <a:t>Duchovní rituály</a:t>
            </a:r>
            <a:endParaRPr lang="cs-CZ" dirty="0"/>
          </a:p>
          <a:p>
            <a:pPr lvl="0"/>
            <a:r>
              <a:rPr lang="cs-CZ" dirty="0"/>
              <a:t>Znáte nějaké rituály, nebo duchovní praktiky, které Vám pomáhají zvládat životní těžkosti?</a:t>
            </a:r>
          </a:p>
          <a:p>
            <a:pPr lvl="0"/>
            <a:r>
              <a:rPr lang="cs-CZ" dirty="0"/>
              <a:t>Jakou některé z nich obzvlášť účinné v určitých situacích?</a:t>
            </a:r>
          </a:p>
          <a:p>
            <a:pPr lvl="0"/>
            <a:r>
              <a:rPr lang="cs-CZ" dirty="0"/>
              <a:t>Posilují některé z těch rituálů obzvlášť Váš vztah k Bohu?</a:t>
            </a:r>
          </a:p>
          <a:p>
            <a:r>
              <a:rPr lang="cs-CZ" dirty="0"/>
              <a:t>4. </a:t>
            </a:r>
            <a:r>
              <a:rPr lang="cs-CZ" b="1" dirty="0"/>
              <a:t>Sociální podpora v rámci církve</a:t>
            </a:r>
            <a:r>
              <a:rPr lang="cs-CZ" dirty="0"/>
              <a:t> (</a:t>
            </a:r>
            <a:r>
              <a:rPr lang="cs-CZ" dirty="0" err="1"/>
              <a:t>Church-based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Jakou roli hrála církev nebo duchovní komunita v době krize?</a:t>
            </a:r>
          </a:p>
          <a:p>
            <a:pPr lvl="0"/>
            <a:r>
              <a:rPr lang="cs-CZ" dirty="0"/>
              <a:t>Máte k někomu v církvi vztah, který vám pomáhá?</a:t>
            </a:r>
          </a:p>
          <a:p>
            <a:pPr lvl="0"/>
            <a:r>
              <a:rPr lang="cs-CZ" dirty="0"/>
              <a:t>Máte nějaké duchovní učitele, kteří jsou pro Vás obzvlášť významní?</a:t>
            </a:r>
          </a:p>
          <a:p>
            <a:pPr lvl="0"/>
            <a:r>
              <a:rPr lang="cs-CZ" dirty="0"/>
              <a:t>Jak vám pomáhali tito lidé čelit těžkostem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4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Nejnovější model posouzení spirituality v rámci zdrojového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Starnino</a:t>
            </a:r>
            <a:r>
              <a:rPr lang="cs-CZ" dirty="0" smtClean="0"/>
              <a:t>, V.R., </a:t>
            </a:r>
            <a:r>
              <a:rPr lang="cs-CZ" dirty="0" err="1" smtClean="0"/>
              <a:t>Gomi</a:t>
            </a:r>
            <a:r>
              <a:rPr lang="cs-CZ" dirty="0" smtClean="0"/>
              <a:t>, S., &amp; Canda, E.R. (2012) </a:t>
            </a:r>
            <a:r>
              <a:rPr lang="cs-CZ" dirty="0" err="1" smtClean="0"/>
              <a:t>Spiritual</a:t>
            </a:r>
            <a:r>
              <a:rPr lang="cs-CZ" dirty="0" smtClean="0"/>
              <a:t> </a:t>
            </a:r>
            <a:r>
              <a:rPr lang="cs-CZ" dirty="0" err="1" smtClean="0"/>
              <a:t>strenghts</a:t>
            </a:r>
            <a:r>
              <a:rPr lang="cs-CZ" dirty="0" smtClean="0"/>
              <a:t> </a:t>
            </a:r>
            <a:r>
              <a:rPr lang="cs-CZ" dirty="0" err="1" smtClean="0"/>
              <a:t>assessment</a:t>
            </a:r>
            <a:r>
              <a:rPr lang="cs-CZ" dirty="0" smtClean="0"/>
              <a:t> in </a:t>
            </a:r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. </a:t>
            </a:r>
            <a:r>
              <a:rPr lang="cs-CZ" dirty="0" err="1" smtClean="0"/>
              <a:t>British</a:t>
            </a:r>
            <a:r>
              <a:rPr lang="cs-CZ" dirty="0" smtClean="0"/>
              <a:t> J SW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05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Stručně </a:t>
            </a:r>
            <a:r>
              <a:rPr lang="cs-CZ" b="1" dirty="0" smtClean="0"/>
              <a:t>informovat</a:t>
            </a:r>
            <a:r>
              <a:rPr lang="cs-CZ" dirty="0" smtClean="0"/>
              <a:t> o možnostech, nástrojích zjišťování spirituálních potřeb/zdrojů</a:t>
            </a:r>
          </a:p>
          <a:p>
            <a:r>
              <a:rPr lang="cs-CZ" b="1" dirty="0" smtClean="0"/>
              <a:t>Povzbudit</a:t>
            </a:r>
            <a:r>
              <a:rPr lang="cs-CZ" dirty="0" smtClean="0"/>
              <a:t> k jejich integraci do programů charitních služeb</a:t>
            </a:r>
          </a:p>
          <a:p>
            <a:r>
              <a:rPr lang="cs-CZ" b="1" dirty="0" smtClean="0"/>
              <a:t>Vytvořit základ</a:t>
            </a:r>
            <a:r>
              <a:rPr lang="cs-CZ" dirty="0" smtClean="0"/>
              <a:t> pro prohlubování, posilování a „radikalizaci“ (lat. Radix) spirituální citlivosti v charitních službách specificky křesťanským způsobem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31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Předpoklady a podmínky používání spirituálního posouzení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Autonomie klienta – vnucovat vlastní nebo cizí spirituální systém/představy ne (nabídka reflektovat rizika ano)</a:t>
            </a:r>
          </a:p>
          <a:p>
            <a:r>
              <a:rPr lang="cs-CZ" dirty="0" smtClean="0"/>
              <a:t>Hranice kompetencí – ne pastorační doprovázení, duchovní vedení</a:t>
            </a:r>
          </a:p>
          <a:p>
            <a:r>
              <a:rPr lang="cs-CZ" dirty="0" smtClean="0"/>
              <a:t>Kontext pomáhajícího vztahu – „</a:t>
            </a: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factors</a:t>
            </a:r>
            <a:r>
              <a:rPr lang="cs-CZ" dirty="0" smtClean="0"/>
              <a:t>“ (empatie, opravdovost, přijetí, vřelost atd.)</a:t>
            </a:r>
          </a:p>
          <a:p>
            <a:r>
              <a:rPr lang="cs-CZ" dirty="0" smtClean="0"/>
              <a:t>Pomáhající vztah implicitně spirituální (</a:t>
            </a:r>
            <a:r>
              <a:rPr lang="cs-CZ" dirty="0" err="1" smtClean="0"/>
              <a:t>Canda</a:t>
            </a:r>
            <a:r>
              <a:rPr lang="cs-CZ" dirty="0" smtClean="0"/>
              <a:t>/Furman 2010)</a:t>
            </a:r>
          </a:p>
          <a:p>
            <a:r>
              <a:rPr lang="cs-CZ" dirty="0" smtClean="0"/>
              <a:t>Duchovní sebeposouzení (</a:t>
            </a:r>
            <a:r>
              <a:rPr lang="cs-CZ" dirty="0" err="1" smtClean="0"/>
              <a:t>self-assessment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42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Duchovní sebeposouzení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/>
              <a:t>Govier</a:t>
            </a:r>
            <a:r>
              <a:rPr lang="cs-CZ" dirty="0"/>
              <a:t> (1999) doporučuje předtím, než se pomáhající (</a:t>
            </a:r>
            <a:r>
              <a:rPr lang="cs-CZ" dirty="0" err="1"/>
              <a:t>nurse</a:t>
            </a:r>
            <a:r>
              <a:rPr lang="cs-CZ" dirty="0"/>
              <a:t>) začne věnovat spirituálním potřebám druhých, získat cit/pozornost (</a:t>
            </a:r>
            <a:r>
              <a:rPr lang="cs-CZ" dirty="0" err="1"/>
              <a:t>awareness</a:t>
            </a:r>
            <a:r>
              <a:rPr lang="cs-CZ" dirty="0"/>
              <a:t>) k vlastnímu vnitřnímu životu, jinak bude práce se spiritualitou druhých mít charakter </a:t>
            </a:r>
            <a:r>
              <a:rPr lang="cs-CZ" b="1" dirty="0" smtClean="0"/>
              <a:t>povrchnosti</a:t>
            </a:r>
            <a:r>
              <a:rPr lang="cs-CZ" dirty="0" smtClean="0"/>
              <a:t> </a:t>
            </a:r>
            <a:r>
              <a:rPr lang="cs-CZ" dirty="0"/>
              <a:t>a plnění </a:t>
            </a:r>
            <a:r>
              <a:rPr lang="cs-CZ" b="1" dirty="0"/>
              <a:t>povinnosti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 smtClean="0"/>
              <a:t>Hunt</a:t>
            </a:r>
            <a:r>
              <a:rPr lang="cs-CZ" dirty="0" smtClean="0"/>
              <a:t> (2014): „to </a:t>
            </a:r>
            <a:r>
              <a:rPr lang="cs-CZ" dirty="0" err="1" smtClean="0"/>
              <a:t>foster</a:t>
            </a:r>
            <a:r>
              <a:rPr lang="cs-CZ" dirty="0" smtClean="0"/>
              <a:t> </a:t>
            </a:r>
            <a:r>
              <a:rPr lang="cs-CZ" dirty="0" err="1" smtClean="0"/>
              <a:t>empathy</a:t>
            </a:r>
            <a:r>
              <a:rPr lang="cs-CZ" dirty="0" smtClean="0"/>
              <a:t> and to </a:t>
            </a:r>
            <a:r>
              <a:rPr lang="cs-CZ" dirty="0" err="1" smtClean="0"/>
              <a:t>create</a:t>
            </a:r>
            <a:r>
              <a:rPr lang="cs-CZ" dirty="0" smtClean="0"/>
              <a:t> </a:t>
            </a:r>
            <a:r>
              <a:rPr lang="cs-CZ" dirty="0" err="1" smtClean="0"/>
              <a:t>self-awareness</a:t>
            </a:r>
            <a:r>
              <a:rPr lang="cs-CZ" dirty="0" smtClean="0"/>
              <a:t>“</a:t>
            </a:r>
            <a:endParaRPr lang="cs-CZ" dirty="0"/>
          </a:p>
          <a:p>
            <a:r>
              <a:rPr lang="cs-CZ" dirty="0"/>
              <a:t>Podobně i Svatošová (2012) varuje, že kdo „</a:t>
            </a:r>
            <a:r>
              <a:rPr lang="cs-CZ" i="1" dirty="0"/>
              <a:t>si neuvědomuje vlastní duchovní potřeby, nechce se jimi zabývat a vytěsňuje je</a:t>
            </a:r>
            <a:r>
              <a:rPr lang="cs-CZ" dirty="0"/>
              <a:t>“, ten nebude schopen diagnostikovat totéž u klientů. Jakmile to klient zaregistruje, „</a:t>
            </a:r>
            <a:r>
              <a:rPr lang="cs-CZ" i="1" dirty="0"/>
              <a:t>stáhne se a drží si ho od těla. Změní téma rozhovoru, mlčí nebo dá nějak jinak najevo svůj nezájem pokračovat v rozhovoru</a:t>
            </a:r>
            <a:r>
              <a:rPr lang="cs-CZ" dirty="0"/>
              <a:t>…“(s.40).</a:t>
            </a:r>
          </a:p>
        </p:txBody>
      </p:sp>
    </p:spTree>
    <p:extLst>
      <p:ext uri="{BB962C8B-B14F-4D97-AF65-F5344CB8AC3E}">
        <p14:creationId xmlns:p14="http://schemas.microsoft.com/office/powerpoint/2010/main" val="16674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 uvědomění si vlastních potřeb Svatošová nabízí 4 úkoly: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Připustit si svou touhu po lásce: touhu milovat a být milován</a:t>
            </a:r>
          </a:p>
          <a:p>
            <a:pPr lvl="0"/>
            <a:r>
              <a:rPr lang="cs-CZ" dirty="0"/>
              <a:t>Pokusit se o vlastní životní bilanci optikou Podobenství o posledním soudu</a:t>
            </a:r>
          </a:p>
          <a:p>
            <a:pPr lvl="0"/>
            <a:r>
              <a:rPr lang="cs-CZ" dirty="0"/>
              <a:t>Přijmout svůj život včetně daností („</a:t>
            </a:r>
            <a:r>
              <a:rPr lang="cs-CZ" i="1" dirty="0"/>
              <a:t>Kdo svůj život nepřijme se vším všudy, co </a:t>
            </a:r>
            <a:r>
              <a:rPr lang="cs-CZ" i="1" dirty="0" smtClean="0"/>
              <a:t>k němu </a:t>
            </a:r>
            <a:r>
              <a:rPr lang="cs-CZ" i="1" dirty="0"/>
              <a:t>patří, nikdy se nemůže stát dobrým odborníkem v duchovním doprovázení druhých</a:t>
            </a:r>
            <a:r>
              <a:rPr lang="cs-CZ" dirty="0"/>
              <a:t>“, s. 47), včetně omezení a vlastní smrtelnosti</a:t>
            </a:r>
          </a:p>
          <a:p>
            <a:pPr lvl="0"/>
            <a:r>
              <a:rPr lang="cs-CZ" dirty="0"/>
              <a:t>Přijmout svůj život včetně „životního smetiště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51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Dotazník vlastní spirituality: otázky k reflexi </a:t>
            </a:r>
            <a:r>
              <a:rPr lang="cs-CZ" dirty="0"/>
              <a:t>(</a:t>
            </a:r>
            <a:r>
              <a:rPr lang="cs-CZ" dirty="0" err="1"/>
              <a:t>Govier</a:t>
            </a:r>
            <a:r>
              <a:rPr lang="cs-CZ" dirty="0"/>
              <a:t> 1999)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V co věřím?</a:t>
            </a:r>
          </a:p>
          <a:p>
            <a:pPr lvl="0"/>
            <a:r>
              <a:rPr lang="cs-CZ" dirty="0"/>
              <a:t>Co dává mému životu smysl?</a:t>
            </a:r>
          </a:p>
          <a:p>
            <a:pPr lvl="0"/>
            <a:r>
              <a:rPr lang="cs-CZ" dirty="0"/>
              <a:t>V co doufám?</a:t>
            </a:r>
          </a:p>
          <a:p>
            <a:pPr lvl="0"/>
            <a:r>
              <a:rPr lang="cs-CZ" dirty="0"/>
              <a:t>Koho mám rád a kdo má rád mě?</a:t>
            </a:r>
          </a:p>
          <a:p>
            <a:pPr lvl="0"/>
            <a:r>
              <a:rPr lang="cs-CZ" dirty="0"/>
              <a:t>Co si pod pojmem spirituality představuji?</a:t>
            </a:r>
          </a:p>
          <a:p>
            <a:pPr lvl="0"/>
            <a:r>
              <a:rPr lang="cs-CZ" dirty="0"/>
              <a:t>Jak jsem na tom ve vztahu k druhým?</a:t>
            </a:r>
          </a:p>
          <a:p>
            <a:pPr lvl="0"/>
            <a:r>
              <a:rPr lang="cs-CZ" dirty="0"/>
              <a:t>Co bych na svých vztazích změnil?</a:t>
            </a:r>
          </a:p>
          <a:p>
            <a:pPr lvl="0"/>
            <a:r>
              <a:rPr lang="cs-CZ" dirty="0"/>
              <a:t>Jsem ochoten uzdravit ty vztahy, které </a:t>
            </a:r>
            <a:r>
              <a:rPr lang="cs-CZ" dirty="0" smtClean="0"/>
              <a:t>mě </a:t>
            </a:r>
            <a:r>
              <a:rPr lang="cs-CZ" dirty="0"/>
              <a:t>tíží?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106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Spirituality </a:t>
            </a:r>
            <a:r>
              <a:rPr lang="cs-CZ" b="1" dirty="0" err="1"/>
              <a:t>Self</a:t>
            </a:r>
            <a:r>
              <a:rPr lang="cs-CZ" b="1" dirty="0"/>
              <a:t>-Rating </a:t>
            </a:r>
            <a:r>
              <a:rPr lang="cs-CZ" b="1" dirty="0" err="1" smtClean="0"/>
              <a:t>Scale</a:t>
            </a:r>
            <a:r>
              <a:rPr lang="cs-CZ" b="1" dirty="0" smtClean="0"/>
              <a:t> (</a:t>
            </a:r>
            <a:r>
              <a:rPr lang="cs-CZ" dirty="0" err="1" smtClean="0"/>
              <a:t>Galanter</a:t>
            </a:r>
            <a:r>
              <a:rPr lang="cs-CZ" dirty="0" smtClean="0"/>
              <a:t> </a:t>
            </a:r>
            <a:r>
              <a:rPr lang="cs-CZ" dirty="0"/>
              <a:t>et al. </a:t>
            </a:r>
            <a:r>
              <a:rPr lang="cs-CZ" dirty="0" smtClean="0"/>
              <a:t>2007)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Vytvořeno pro oblast léčby závislostí</a:t>
            </a:r>
          </a:p>
          <a:p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48880"/>
            <a:ext cx="7992888" cy="386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00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Reakce na duchovní potřeby: spirituální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 smtClean="0"/>
              <a:t>Cavendish</a:t>
            </a:r>
            <a:r>
              <a:rPr lang="cs-CZ" dirty="0" smtClean="0"/>
              <a:t> et al (2003)</a:t>
            </a:r>
          </a:p>
          <a:p>
            <a:r>
              <a:rPr lang="cs-CZ" dirty="0" smtClean="0"/>
              <a:t>Výzkum aktivit spirituální péče zdravotních sester (N=404)</a:t>
            </a:r>
          </a:p>
          <a:p>
            <a:pPr lvl="0"/>
            <a:r>
              <a:rPr lang="cs-CZ" dirty="0"/>
              <a:t>18% sester uplatňovalo 32 aktivit duchovní péče.</a:t>
            </a:r>
          </a:p>
          <a:p>
            <a:pPr lvl="0"/>
            <a:r>
              <a:rPr lang="cs-CZ" dirty="0"/>
              <a:t>Výzkum následně kategorizoval (přiřadil) referované aktivity k adekvátní položkám seznamu ošetřovatelských aktivit podle </a:t>
            </a:r>
            <a:r>
              <a:rPr lang="cs-CZ" b="1" dirty="0" err="1"/>
              <a:t>Nurcing</a:t>
            </a:r>
            <a:r>
              <a:rPr lang="cs-CZ" b="1" dirty="0"/>
              <a:t> </a:t>
            </a:r>
            <a:r>
              <a:rPr lang="cs-CZ" b="1" dirty="0" err="1"/>
              <a:t>Interventions</a:t>
            </a:r>
            <a:r>
              <a:rPr lang="cs-CZ" b="1" dirty="0"/>
              <a:t> </a:t>
            </a:r>
            <a:r>
              <a:rPr lang="cs-CZ" b="1" dirty="0" err="1"/>
              <a:t>Classification</a:t>
            </a:r>
            <a:r>
              <a:rPr lang="cs-CZ" dirty="0"/>
              <a:t> (</a:t>
            </a:r>
            <a:r>
              <a:rPr lang="cs-CZ" dirty="0" err="1"/>
              <a:t>McCloskey</a:t>
            </a:r>
            <a:r>
              <a:rPr lang="cs-CZ" dirty="0"/>
              <a:t>, J. </a:t>
            </a:r>
            <a:r>
              <a:rPr lang="cs-CZ" dirty="0" err="1"/>
              <a:t>Bulechek</a:t>
            </a:r>
            <a:r>
              <a:rPr lang="cs-CZ" dirty="0"/>
              <a:t>, G. (</a:t>
            </a:r>
            <a:r>
              <a:rPr lang="cs-CZ" dirty="0" err="1"/>
              <a:t>Eds</a:t>
            </a:r>
            <a:r>
              <a:rPr lang="cs-CZ" dirty="0"/>
              <a:t>.). </a:t>
            </a:r>
            <a:r>
              <a:rPr lang="cs-CZ" dirty="0" smtClean="0"/>
              <a:t>(2012). </a:t>
            </a:r>
            <a:r>
              <a:rPr lang="cs-CZ" i="1" dirty="0" err="1"/>
              <a:t>Nurcing</a:t>
            </a:r>
            <a:r>
              <a:rPr lang="cs-CZ" i="1" dirty="0"/>
              <a:t> </a:t>
            </a:r>
            <a:r>
              <a:rPr lang="cs-CZ" i="1" dirty="0" err="1"/>
              <a:t>interventions</a:t>
            </a:r>
            <a:r>
              <a:rPr lang="cs-CZ" i="1" dirty="0"/>
              <a:t> </a:t>
            </a:r>
            <a:r>
              <a:rPr lang="cs-CZ" i="1" dirty="0" err="1"/>
              <a:t>classification</a:t>
            </a:r>
            <a:r>
              <a:rPr lang="cs-CZ" i="1" dirty="0"/>
              <a:t> (NIC)</a:t>
            </a:r>
            <a:r>
              <a:rPr lang="cs-CZ" dirty="0"/>
              <a:t>. </a:t>
            </a:r>
            <a:r>
              <a:rPr lang="cs-CZ" dirty="0" smtClean="0"/>
              <a:t>St</a:t>
            </a:r>
            <a:r>
              <a:rPr lang="cs-CZ" dirty="0"/>
              <a:t>. Louis: </a:t>
            </a:r>
            <a:r>
              <a:rPr lang="cs-CZ" dirty="0" err="1"/>
              <a:t>Mosby-Yearbook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914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Facilitace duchovního růstu</a:t>
            </a:r>
            <a:r>
              <a:rPr lang="cs-CZ" dirty="0"/>
              <a:t> (5426)</a:t>
            </a:r>
          </a:p>
          <a:p>
            <a:r>
              <a:rPr lang="cs-CZ" b="1" dirty="0"/>
              <a:t>Duchovní opora (5420)</a:t>
            </a:r>
            <a:endParaRPr lang="cs-CZ" dirty="0"/>
          </a:p>
          <a:p>
            <a:r>
              <a:rPr lang="cs-CZ" b="1" dirty="0"/>
              <a:t>Přítomnost</a:t>
            </a:r>
            <a:r>
              <a:rPr lang="cs-CZ" dirty="0"/>
              <a:t> (5340)</a:t>
            </a:r>
          </a:p>
          <a:p>
            <a:r>
              <a:rPr lang="cs-CZ" b="1" dirty="0"/>
              <a:t>Aktivní naslouchání</a:t>
            </a:r>
            <a:r>
              <a:rPr lang="cs-CZ" dirty="0"/>
              <a:t> (4920)</a:t>
            </a:r>
          </a:p>
          <a:p>
            <a:r>
              <a:rPr lang="cs-CZ" b="1" dirty="0"/>
              <a:t>Humor </a:t>
            </a:r>
            <a:r>
              <a:rPr lang="cs-CZ" dirty="0"/>
              <a:t>(5320)</a:t>
            </a:r>
          </a:p>
          <a:p>
            <a:r>
              <a:rPr lang="cs-CZ" b="1" dirty="0"/>
              <a:t>Dotek </a:t>
            </a:r>
            <a:r>
              <a:rPr lang="cs-CZ" dirty="0"/>
              <a:t>(5460)</a:t>
            </a:r>
          </a:p>
          <a:p>
            <a:r>
              <a:rPr lang="cs-CZ" b="1" dirty="0"/>
              <a:t>Terapeutický dotek (5465)</a:t>
            </a:r>
            <a:endParaRPr lang="cs-CZ" dirty="0"/>
          </a:p>
          <a:p>
            <a:r>
              <a:rPr lang="cs-CZ" b="1" dirty="0"/>
              <a:t>Zvýšení sebe vnímavosti</a:t>
            </a:r>
            <a:r>
              <a:rPr lang="cs-CZ" dirty="0"/>
              <a:t> (5390)</a:t>
            </a:r>
          </a:p>
          <a:p>
            <a:r>
              <a:rPr lang="cs-CZ" b="1" dirty="0"/>
              <a:t>Předání</a:t>
            </a:r>
            <a:r>
              <a:rPr lang="cs-CZ" dirty="0"/>
              <a:t> (8100)</a:t>
            </a:r>
          </a:p>
          <a:p>
            <a:r>
              <a:rPr lang="cs-CZ" b="1" dirty="0"/>
              <a:t>Muzikoterapie</a:t>
            </a:r>
            <a:r>
              <a:rPr lang="cs-CZ" dirty="0"/>
              <a:t> (4400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16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Možné intervence </a:t>
            </a:r>
            <a:r>
              <a:rPr lang="cs-CZ" dirty="0" err="1" smtClean="0"/>
              <a:t>spr-níka</a:t>
            </a:r>
            <a:r>
              <a:rPr lang="cs-CZ" dirty="0" smtClean="0"/>
              <a:t> (</a:t>
            </a:r>
            <a:r>
              <a:rPr lang="cs-CZ" dirty="0" err="1" smtClean="0"/>
              <a:t>Hodge</a:t>
            </a:r>
            <a:r>
              <a:rPr lang="cs-CZ" dirty="0" smtClean="0"/>
              <a:t> 2005)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/>
              <a:t>Duchovně nosné prostředí (</a:t>
            </a:r>
            <a:r>
              <a:rPr lang="cs-CZ" dirty="0" err="1"/>
              <a:t>Spiritual</a:t>
            </a:r>
            <a:r>
              <a:rPr lang="cs-CZ" dirty="0"/>
              <a:t> Holding </a:t>
            </a:r>
            <a:r>
              <a:rPr lang="cs-CZ" dirty="0" err="1"/>
              <a:t>Enviroment</a:t>
            </a:r>
            <a:r>
              <a:rPr lang="cs-CZ" dirty="0" smtClean="0"/>
              <a:t>) – staví na </a:t>
            </a:r>
            <a:r>
              <a:rPr lang="cs-CZ" dirty="0" err="1"/>
              <a:t>Elson</a:t>
            </a:r>
            <a:r>
              <a:rPr lang="cs-CZ" dirty="0"/>
              <a:t>, M. (1986). </a:t>
            </a:r>
            <a:r>
              <a:rPr lang="cs-CZ" i="1" dirty="0" err="1"/>
              <a:t>Self</a:t>
            </a:r>
            <a:r>
              <a:rPr lang="cs-CZ" i="1" dirty="0"/>
              <a:t> Psychology in </a:t>
            </a:r>
            <a:r>
              <a:rPr lang="cs-CZ" i="1" dirty="0" err="1"/>
              <a:t>clinical</a:t>
            </a:r>
            <a:r>
              <a:rPr lang="cs-CZ" i="1" dirty="0"/>
              <a:t>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work</a:t>
            </a:r>
            <a:r>
              <a:rPr lang="cs-CZ" dirty="0"/>
              <a:t>. NY: </a:t>
            </a:r>
            <a:r>
              <a:rPr lang="cs-CZ" dirty="0" err="1"/>
              <a:t>W.W.Norton</a:t>
            </a:r>
            <a:r>
              <a:rPr lang="cs-CZ" dirty="0"/>
              <a:t>.</a:t>
            </a:r>
          </a:p>
          <a:p>
            <a:pPr lvl="0"/>
            <a:r>
              <a:rPr lang="cs-CZ" dirty="0" smtClean="0"/>
              <a:t>Duchovní </a:t>
            </a:r>
            <a:r>
              <a:rPr lang="cs-CZ" dirty="0"/>
              <a:t>přerámování (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Reframing</a:t>
            </a:r>
            <a:r>
              <a:rPr lang="cs-CZ" dirty="0" smtClean="0"/>
              <a:t>) – staví na </a:t>
            </a:r>
            <a:r>
              <a:rPr lang="cs-CZ" dirty="0" err="1"/>
              <a:t>Pargament</a:t>
            </a:r>
            <a:r>
              <a:rPr lang="cs-CZ" dirty="0"/>
              <a:t>, K.I. (1997). </a:t>
            </a:r>
            <a:r>
              <a:rPr lang="cs-CZ" i="1" dirty="0" err="1"/>
              <a:t>The</a:t>
            </a:r>
            <a:r>
              <a:rPr lang="cs-CZ" i="1" dirty="0"/>
              <a:t> psychology </a:t>
            </a:r>
            <a:r>
              <a:rPr lang="cs-CZ" i="1" dirty="0" err="1"/>
              <a:t>of</a:t>
            </a:r>
            <a:r>
              <a:rPr lang="cs-CZ" i="1" dirty="0"/>
              <a:t> religion and </a:t>
            </a:r>
            <a:r>
              <a:rPr lang="cs-CZ" i="1" dirty="0" err="1"/>
              <a:t>coping</a:t>
            </a:r>
            <a:r>
              <a:rPr lang="cs-CZ" dirty="0"/>
              <a:t>. NY: </a:t>
            </a:r>
            <a:r>
              <a:rPr lang="cs-CZ" dirty="0" err="1"/>
              <a:t>Guilford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smtClean="0"/>
              <a:t>Kognitivní </a:t>
            </a:r>
            <a:r>
              <a:rPr lang="cs-CZ" dirty="0"/>
              <a:t>přerámování </a:t>
            </a:r>
            <a:r>
              <a:rPr lang="cs-CZ" dirty="0" smtClean="0"/>
              <a:t>– staví na kognitivní terapii</a:t>
            </a:r>
            <a:endParaRPr lang="cs-CZ" dirty="0"/>
          </a:p>
          <a:p>
            <a:r>
              <a:rPr lang="cs-CZ" dirty="0"/>
              <a:t>Na řešení zaměřené rituály (</a:t>
            </a:r>
            <a:r>
              <a:rPr lang="cs-CZ" dirty="0" err="1"/>
              <a:t>Solution-Focused</a:t>
            </a:r>
            <a:r>
              <a:rPr lang="cs-CZ" dirty="0"/>
              <a:t> </a:t>
            </a:r>
            <a:r>
              <a:rPr lang="cs-CZ" dirty="0" err="1"/>
              <a:t>Rituals</a:t>
            </a:r>
            <a:r>
              <a:rPr lang="cs-CZ" dirty="0"/>
              <a:t>)</a:t>
            </a:r>
          </a:p>
          <a:p>
            <a:r>
              <a:rPr lang="cs-CZ" dirty="0"/>
              <a:t>Sociální opora v rámci církve</a:t>
            </a:r>
          </a:p>
          <a:p>
            <a:r>
              <a:rPr lang="cs-CZ" dirty="0"/>
              <a:t>Reflexe časnosti života </a:t>
            </a:r>
            <a:r>
              <a:rPr lang="cs-CZ" dirty="0" smtClean="0"/>
              <a:t>(</a:t>
            </a:r>
            <a:r>
              <a:rPr lang="en-US" dirty="0" smtClean="0"/>
              <a:t>Brevity of Life </a:t>
            </a:r>
            <a:r>
              <a:rPr lang="en-US" dirty="0" err="1" smtClean="0"/>
              <a:t>Reflexion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648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dirty="0" smtClean="0"/>
              <a:t>Možné intervence </a:t>
            </a:r>
            <a:r>
              <a:rPr lang="cs-CZ" sz="3600" dirty="0" err="1" smtClean="0"/>
              <a:t>spr-níka</a:t>
            </a:r>
            <a:r>
              <a:rPr lang="cs-CZ" sz="3600" dirty="0" smtClean="0"/>
              <a:t> u klientů s psychickým onemocněním (</a:t>
            </a:r>
            <a:r>
              <a:rPr lang="cs-CZ" sz="3600" dirty="0" err="1" smtClean="0"/>
              <a:t>Hodge</a:t>
            </a:r>
            <a:r>
              <a:rPr lang="cs-CZ" sz="3600" dirty="0" smtClean="0"/>
              <a:t> 2006)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Akcentování klientovým pozitivních, k uzdravení orientovaných příběhů z jeho duchovního světa </a:t>
            </a:r>
          </a:p>
          <a:p>
            <a:pPr lvl="0"/>
            <a:r>
              <a:rPr lang="cs-CZ" dirty="0"/>
              <a:t>Akcentování témat, která zahrnují cit pro duchovní identitu nemocného, naději v budoucnost, zkušenost být </a:t>
            </a:r>
            <a:r>
              <a:rPr lang="cs-CZ" dirty="0" smtClean="0"/>
              <a:t>milován, </a:t>
            </a:r>
            <a:r>
              <a:rPr lang="cs-CZ" dirty="0"/>
              <a:t>pohled na život jako na cestu s vlastní odpovědností</a:t>
            </a:r>
          </a:p>
          <a:p>
            <a:pPr lvl="0"/>
            <a:r>
              <a:rPr lang="cs-CZ" dirty="0"/>
              <a:t>Kontaktování klienta s církví nebo duchovním společenstvím (prevence izolace)</a:t>
            </a:r>
          </a:p>
          <a:p>
            <a:pPr lvl="0"/>
            <a:r>
              <a:rPr lang="cs-CZ" dirty="0"/>
              <a:t>Četba Písma svatého (posvátných textů)</a:t>
            </a:r>
          </a:p>
          <a:p>
            <a:pPr lvl="0"/>
            <a:r>
              <a:rPr lang="cs-CZ" dirty="0"/>
              <a:t>Modlitba</a:t>
            </a:r>
          </a:p>
          <a:p>
            <a:pPr lvl="0"/>
            <a:r>
              <a:rPr lang="cs-CZ" dirty="0"/>
              <a:t>Meditace</a:t>
            </a:r>
          </a:p>
          <a:p>
            <a:pPr lvl="0"/>
            <a:r>
              <a:rPr lang="cs-CZ" dirty="0"/>
              <a:t>Poslech sakrální hudby</a:t>
            </a:r>
          </a:p>
          <a:p>
            <a:pPr lvl="0"/>
            <a:r>
              <a:rPr lang="cs-CZ" dirty="0"/>
              <a:t>Duchovní rituály (včetně vytvoření vhodného místa k nim)</a:t>
            </a:r>
          </a:p>
          <a:p>
            <a:r>
              <a:rPr lang="cs-CZ" dirty="0"/>
              <a:t>Duchovně modifikovaná </a:t>
            </a:r>
            <a:r>
              <a:rPr lang="cs-CZ" dirty="0" smtClean="0"/>
              <a:t>KBT (</a:t>
            </a:r>
            <a:r>
              <a:rPr lang="cs-CZ" dirty="0" err="1" smtClean="0"/>
              <a:t>Hodge</a:t>
            </a:r>
            <a:r>
              <a:rPr lang="cs-CZ" dirty="0" smtClean="0"/>
              <a:t>/</a:t>
            </a:r>
            <a:r>
              <a:rPr lang="cs-CZ" dirty="0" err="1" smtClean="0"/>
              <a:t>Bonifas</a:t>
            </a:r>
            <a:r>
              <a:rPr lang="cs-CZ" dirty="0" smtClean="0"/>
              <a:t> 2010)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63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200" b="1" dirty="0" smtClean="0"/>
              <a:t/>
            </a:r>
            <a:br>
              <a:rPr lang="cs-CZ" sz="2200" b="1" dirty="0" smtClean="0"/>
            </a:br>
            <a:r>
              <a:rPr lang="cs-CZ" sz="2200" b="1" dirty="0" smtClean="0"/>
              <a:t>Názory </a:t>
            </a:r>
            <a:r>
              <a:rPr lang="cs-CZ" sz="2200" b="1" dirty="0" err="1" smtClean="0"/>
              <a:t>spr-níků</a:t>
            </a:r>
            <a:r>
              <a:rPr lang="cs-CZ" sz="2200" b="1" dirty="0" smtClean="0"/>
              <a:t> </a:t>
            </a:r>
            <a:r>
              <a:rPr lang="cs-CZ" sz="2200" b="1" dirty="0"/>
              <a:t>na duchovně zaměřené pomáhající aktivity </a:t>
            </a:r>
            <a:r>
              <a:rPr lang="cs-CZ" sz="2200" b="1" dirty="0" smtClean="0"/>
              <a:t>(NASW 1997/2008; Canda/Furman 2010 (N=1804)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616624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5600" dirty="0"/>
              <a:t>Používání nebo doporučování n/d literatury					55/76,5</a:t>
            </a:r>
          </a:p>
          <a:p>
            <a:pPr lvl="0"/>
            <a:r>
              <a:rPr lang="cs-CZ" sz="5600" dirty="0"/>
              <a:t>Soukromá modlitba za klienta						56,4/68,3</a:t>
            </a:r>
          </a:p>
          <a:p>
            <a:pPr lvl="0"/>
            <a:r>
              <a:rPr lang="cs-CZ" sz="5600" dirty="0" smtClean="0"/>
              <a:t>Modlitba </a:t>
            </a:r>
            <a:r>
              <a:rPr lang="cs-CZ" sz="5600" dirty="0"/>
              <a:t>s klientem						</a:t>
            </a:r>
            <a:r>
              <a:rPr lang="cs-CZ" sz="5600" dirty="0" smtClean="0"/>
              <a:t>	27,1/44,8</a:t>
            </a:r>
            <a:endParaRPr lang="cs-CZ" sz="5600" dirty="0"/>
          </a:p>
          <a:p>
            <a:pPr lvl="0"/>
            <a:r>
              <a:rPr lang="cs-CZ" sz="5600" dirty="0"/>
              <a:t>Meditace jako příprava na klienta					</a:t>
            </a:r>
            <a:r>
              <a:rPr lang="cs-CZ" sz="5600" b="1" dirty="0" smtClean="0"/>
              <a:t>66,3/86,3</a:t>
            </a:r>
            <a:endParaRPr lang="cs-CZ" sz="5600" dirty="0"/>
          </a:p>
          <a:p>
            <a:pPr lvl="0"/>
            <a:r>
              <a:rPr lang="cs-CZ" sz="5600" dirty="0"/>
              <a:t>Meditace s klientem							</a:t>
            </a:r>
            <a:r>
              <a:rPr lang="cs-CZ" sz="5600" dirty="0" smtClean="0"/>
              <a:t>30,5/60,4</a:t>
            </a:r>
            <a:endParaRPr lang="cs-CZ" sz="5600" dirty="0"/>
          </a:p>
          <a:p>
            <a:pPr lvl="0"/>
            <a:r>
              <a:rPr lang="cs-CZ" sz="5600" dirty="0"/>
              <a:t>Používání n/d terminologie a koncepcí					</a:t>
            </a:r>
            <a:r>
              <a:rPr lang="cs-CZ" sz="5600" dirty="0" smtClean="0"/>
              <a:t>66/73,3</a:t>
            </a:r>
            <a:endParaRPr lang="cs-CZ" sz="5600" dirty="0"/>
          </a:p>
          <a:p>
            <a:pPr lvl="0"/>
            <a:r>
              <a:rPr lang="cs-CZ" sz="5600" dirty="0" smtClean="0"/>
              <a:t>Používání nad-denominační terminologie </a:t>
            </a:r>
            <a:r>
              <a:rPr lang="cs-CZ" sz="5600" dirty="0"/>
              <a:t>a koncepcí		</a:t>
            </a:r>
            <a:r>
              <a:rPr lang="cs-CZ" sz="5600" dirty="0" smtClean="0"/>
              <a:t>		</a:t>
            </a:r>
            <a:r>
              <a:rPr lang="cs-CZ" sz="5600" b="1" dirty="0" smtClean="0"/>
              <a:t>84,2/90,7</a:t>
            </a:r>
            <a:endParaRPr lang="cs-CZ" sz="5600" dirty="0"/>
          </a:p>
          <a:p>
            <a:pPr lvl="0"/>
            <a:r>
              <a:rPr lang="cs-CZ" sz="5600" dirty="0"/>
              <a:t>Doporučení využití n/d podpůrného systému				</a:t>
            </a:r>
            <a:r>
              <a:rPr lang="cs-CZ" sz="5600" dirty="0" smtClean="0"/>
              <a:t>	</a:t>
            </a:r>
            <a:r>
              <a:rPr lang="cs-CZ" sz="5600" b="1" dirty="0" smtClean="0"/>
              <a:t>77,2/85,3</a:t>
            </a:r>
            <a:endParaRPr lang="cs-CZ" sz="5600" dirty="0"/>
          </a:p>
          <a:p>
            <a:pPr lvl="0"/>
            <a:r>
              <a:rPr lang="cs-CZ" sz="5600" dirty="0"/>
              <a:t>Dotýkání se klienta kvůli „ozdravným“ </a:t>
            </a:r>
            <a:r>
              <a:rPr lang="cs-CZ" sz="5600" dirty="0" smtClean="0"/>
              <a:t>účelům</a:t>
            </a:r>
            <a:r>
              <a:rPr lang="cs-CZ" sz="5600" dirty="0"/>
              <a:t>				</a:t>
            </a:r>
            <a:r>
              <a:rPr lang="cs-CZ" sz="5600" dirty="0" smtClean="0"/>
              <a:t>	14,1/22,3</a:t>
            </a:r>
            <a:endParaRPr lang="cs-CZ" sz="5600" dirty="0"/>
          </a:p>
          <a:p>
            <a:pPr lvl="0"/>
            <a:r>
              <a:rPr lang="cs-CZ" sz="5600" dirty="0"/>
              <a:t>Pomoci klientovi rozvinout rituály (žehnání domu, návštěva hrobu příbuzných, slavení přechodových rituálů)							</a:t>
            </a:r>
            <a:r>
              <a:rPr lang="cs-CZ" sz="5600" dirty="0" smtClean="0"/>
              <a:t>	57,8/77,1</a:t>
            </a:r>
            <a:endParaRPr lang="cs-CZ" sz="5600" dirty="0"/>
          </a:p>
          <a:p>
            <a:pPr lvl="0"/>
            <a:r>
              <a:rPr lang="cs-CZ" sz="5600" dirty="0"/>
              <a:t>Účast na klientových rituálech						17,5/32,3</a:t>
            </a:r>
          </a:p>
          <a:p>
            <a:pPr lvl="0"/>
            <a:r>
              <a:rPr lang="cs-CZ" sz="5600" dirty="0"/>
              <a:t>Povzbuzovat klienta k </a:t>
            </a:r>
            <a:r>
              <a:rPr lang="cs-CZ" sz="5600" dirty="0" smtClean="0"/>
              <a:t>pravidelné </a:t>
            </a:r>
            <a:r>
              <a:rPr lang="cs-CZ" sz="5600" dirty="0"/>
              <a:t>sebereflexi (psaní deníku) 		</a:t>
            </a:r>
            <a:r>
              <a:rPr lang="cs-CZ" sz="5600" dirty="0" smtClean="0"/>
              <a:t>	51,1/78,8</a:t>
            </a:r>
            <a:endParaRPr lang="cs-CZ" sz="5600" dirty="0"/>
          </a:p>
          <a:p>
            <a:pPr lvl="0"/>
            <a:r>
              <a:rPr lang="cs-CZ" sz="5600" dirty="0"/>
              <a:t>Diskutovat roli n/d přesvědčení ve vztahu k blízkým			</a:t>
            </a:r>
            <a:r>
              <a:rPr lang="cs-CZ" sz="5600" dirty="0" smtClean="0"/>
              <a:t>	</a:t>
            </a:r>
            <a:r>
              <a:rPr lang="cs-CZ" sz="5600" b="1" dirty="0" smtClean="0"/>
              <a:t>75,3/88,2</a:t>
            </a:r>
            <a:endParaRPr lang="cs-CZ" sz="5600" dirty="0"/>
          </a:p>
          <a:p>
            <a:pPr lvl="0"/>
            <a:r>
              <a:rPr lang="cs-CZ" sz="5600" dirty="0"/>
              <a:t>Asistovat klientovi v kritické reflexi n/d přesvědčení a praktik		</a:t>
            </a:r>
            <a:r>
              <a:rPr lang="cs-CZ" sz="5600" dirty="0" smtClean="0"/>
              <a:t>	57,4/73,2</a:t>
            </a:r>
            <a:endParaRPr lang="cs-CZ" sz="5600" dirty="0"/>
          </a:p>
          <a:p>
            <a:pPr lvl="0"/>
            <a:r>
              <a:rPr lang="cs-CZ" sz="5600" dirty="0"/>
              <a:t>Pomoci klientovi posoudit význam duchovních prvků ve snech		</a:t>
            </a:r>
            <a:r>
              <a:rPr lang="cs-CZ" sz="5600" dirty="0" smtClean="0"/>
              <a:t>	40,6/67,9</a:t>
            </a:r>
            <a:endParaRPr lang="cs-CZ" sz="5600" dirty="0"/>
          </a:p>
          <a:p>
            <a:pPr lvl="0"/>
            <a:r>
              <a:rPr lang="cs-CZ" sz="5600" dirty="0"/>
              <a:t>Pomoci klientovi posoudit duchovní smysl jeho současné situace		</a:t>
            </a:r>
            <a:r>
              <a:rPr lang="cs-CZ" sz="5600" dirty="0" smtClean="0"/>
              <a:t>	</a:t>
            </a:r>
            <a:r>
              <a:rPr lang="cs-CZ" sz="5600" b="1" dirty="0" smtClean="0"/>
              <a:t>69,3/81,9</a:t>
            </a:r>
            <a:endParaRPr lang="cs-CZ" sz="5600" dirty="0"/>
          </a:p>
          <a:p>
            <a:pPr lvl="0"/>
            <a:r>
              <a:rPr lang="cs-CZ" sz="5600" dirty="0"/>
              <a:t>Pomoci klientovi reflektovat jeho představy, co je po smrti			</a:t>
            </a:r>
            <a:r>
              <a:rPr lang="cs-CZ" sz="5600" dirty="0" smtClean="0"/>
              <a:t>	</a:t>
            </a:r>
            <a:r>
              <a:rPr lang="cs-CZ" sz="5600" b="1" dirty="0" smtClean="0"/>
              <a:t>71,1/88,1</a:t>
            </a:r>
            <a:endParaRPr lang="cs-CZ" sz="5600" dirty="0"/>
          </a:p>
          <a:p>
            <a:pPr lvl="0"/>
            <a:r>
              <a:rPr lang="cs-CZ" sz="5600" dirty="0"/>
              <a:t>Pomoci klientovi promyslet, jak je jeho n/d podpůrný systém užitečný	</a:t>
            </a:r>
            <a:r>
              <a:rPr lang="cs-CZ" sz="5600" dirty="0" smtClean="0"/>
              <a:t>		</a:t>
            </a:r>
            <a:r>
              <a:rPr lang="cs-CZ" sz="5600" b="1" dirty="0" smtClean="0"/>
              <a:t>99,2/96,2</a:t>
            </a:r>
            <a:endParaRPr lang="cs-CZ" sz="5600" dirty="0"/>
          </a:p>
          <a:p>
            <a:pPr lvl="0"/>
            <a:r>
              <a:rPr lang="cs-CZ" sz="5600" dirty="0"/>
              <a:t>Pomoci klientovi promyslet, jak je jeho n/d podpůrný systém škodlivý	</a:t>
            </a:r>
            <a:r>
              <a:rPr lang="cs-CZ" sz="5600" dirty="0" smtClean="0"/>
              <a:t>		</a:t>
            </a:r>
            <a:r>
              <a:rPr lang="cs-CZ" sz="5600" b="1" dirty="0" smtClean="0"/>
              <a:t>65,5/82</a:t>
            </a:r>
            <a:endParaRPr lang="cs-CZ" sz="5600" dirty="0"/>
          </a:p>
          <a:p>
            <a:pPr lvl="0"/>
            <a:r>
              <a:rPr lang="cs-CZ" sz="5600" dirty="0"/>
              <a:t>Předat </a:t>
            </a:r>
            <a:r>
              <a:rPr lang="cs-CZ" sz="5600" dirty="0" smtClean="0"/>
              <a:t>klienta </a:t>
            </a:r>
            <a:r>
              <a:rPr lang="cs-CZ" sz="5600" dirty="0"/>
              <a:t>duchovnímu nebo jinému n/d pomáhajícímu			</a:t>
            </a:r>
            <a:r>
              <a:rPr lang="cs-CZ" sz="5600" b="1" dirty="0" smtClean="0"/>
              <a:t>74,8/89,5</a:t>
            </a:r>
            <a:endParaRPr lang="cs-CZ" sz="5600" dirty="0"/>
          </a:p>
          <a:p>
            <a:pPr lvl="0"/>
            <a:r>
              <a:rPr lang="cs-CZ" sz="5600" dirty="0"/>
              <a:t>Spolupracovat s duchovním nebo…					</a:t>
            </a:r>
            <a:r>
              <a:rPr lang="cs-CZ" sz="5600" b="1" dirty="0" smtClean="0"/>
              <a:t>59,2/85,9</a:t>
            </a:r>
            <a:endParaRPr lang="cs-CZ" sz="5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87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Ideové zázemí 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 ústřední profese charitních služeb</a:t>
            </a:r>
          </a:p>
          <a:p>
            <a:pPr lvl="1"/>
            <a:r>
              <a:rPr lang="cs-CZ" dirty="0" smtClean="0"/>
              <a:t>Ošetřovatelství, lékařství</a:t>
            </a:r>
          </a:p>
          <a:p>
            <a:pPr lvl="1"/>
            <a:r>
              <a:rPr lang="cs-CZ" dirty="0" smtClean="0"/>
              <a:t>Sociální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27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Canda/Furman (2010, s. 360) zmiňují celkem </a:t>
            </a:r>
          </a:p>
          <a:p>
            <a:pPr lvl="1"/>
            <a:r>
              <a:rPr lang="cs-CZ" dirty="0"/>
              <a:t>52 duchovně zaměřených pomáhajících aktivit s jednotlivci/rodinami/skupinami </a:t>
            </a:r>
          </a:p>
          <a:p>
            <a:pPr lvl="1"/>
            <a:r>
              <a:rPr lang="cs-CZ" dirty="0"/>
              <a:t>a 21 s organizacemi/komunitami/světem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63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/>
              <a:t>Koenig, H. G., King, D. E., &amp; Carson, V. B. (2012). Handbook of religion and health (2nd ed.). </a:t>
            </a:r>
            <a:r>
              <a:rPr lang="en-US" dirty="0" smtClean="0"/>
              <a:t>Oxford/New</a:t>
            </a:r>
            <a:r>
              <a:rPr lang="cs-CZ" dirty="0" smtClean="0"/>
              <a:t> York</a:t>
            </a:r>
            <a:r>
              <a:rPr lang="cs-CZ" dirty="0"/>
              <a:t>: Oxford University </a:t>
            </a:r>
            <a:r>
              <a:rPr lang="cs-CZ" dirty="0" err="1" smtClean="0"/>
              <a:t>Press</a:t>
            </a:r>
            <a:r>
              <a:rPr lang="cs-CZ" dirty="0" smtClean="0"/>
              <a:t>.</a:t>
            </a:r>
          </a:p>
          <a:p>
            <a:r>
              <a:rPr lang="cs-CZ" dirty="0"/>
              <a:t>Grundmann, C. (2014) To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, and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Abundantly</a:t>
            </a:r>
            <a:r>
              <a:rPr lang="cs-CZ" dirty="0"/>
              <a:t>! </a:t>
            </a:r>
            <a:r>
              <a:rPr lang="cs-CZ" dirty="0" err="1"/>
              <a:t>Health</a:t>
            </a:r>
            <a:r>
              <a:rPr lang="cs-CZ" dirty="0"/>
              <a:t> and </a:t>
            </a:r>
            <a:r>
              <a:rPr lang="cs-CZ" dirty="0" err="1"/>
              <a:t>Well-Being</a:t>
            </a:r>
            <a:r>
              <a:rPr lang="cs-CZ" dirty="0"/>
              <a:t> in </a:t>
            </a:r>
            <a:r>
              <a:rPr lang="cs-CZ" dirty="0" err="1"/>
              <a:t>Biblical</a:t>
            </a:r>
            <a:r>
              <a:rPr lang="cs-CZ" dirty="0"/>
              <a:t> </a:t>
            </a:r>
            <a:r>
              <a:rPr lang="cs-CZ" dirty="0" err="1"/>
              <a:t>Perspective</a:t>
            </a:r>
            <a:r>
              <a:rPr lang="cs-CZ" dirty="0"/>
              <a:t>. </a:t>
            </a:r>
            <a:r>
              <a:rPr lang="cs-CZ" i="1" dirty="0"/>
              <a:t>J </a:t>
            </a:r>
            <a:r>
              <a:rPr lang="cs-CZ" i="1" dirty="0" err="1"/>
              <a:t>Relig</a:t>
            </a:r>
            <a:r>
              <a:rPr lang="cs-CZ" i="1" dirty="0"/>
              <a:t> </a:t>
            </a:r>
            <a:r>
              <a:rPr lang="cs-CZ" i="1" dirty="0" err="1"/>
              <a:t>Health</a:t>
            </a:r>
            <a:r>
              <a:rPr lang="cs-CZ" dirty="0"/>
              <a:t>, 53, </a:t>
            </a:r>
            <a:r>
              <a:rPr lang="cs-CZ" dirty="0" smtClean="0"/>
              <a:t>552-561.</a:t>
            </a:r>
          </a:p>
          <a:p>
            <a:r>
              <a:rPr lang="cs-CZ" dirty="0" err="1"/>
              <a:t>Fitchett</a:t>
            </a:r>
            <a:r>
              <a:rPr lang="cs-CZ" dirty="0"/>
              <a:t>, G. et al.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religious</a:t>
            </a:r>
            <a:r>
              <a:rPr lang="cs-CZ" dirty="0"/>
              <a:t> </a:t>
            </a:r>
            <a:r>
              <a:rPr lang="cs-CZ" dirty="0" err="1"/>
              <a:t>needs</a:t>
            </a:r>
            <a:r>
              <a:rPr lang="cs-CZ" dirty="0"/>
              <a:t> and </a:t>
            </a:r>
            <a:r>
              <a:rPr lang="cs-CZ" dirty="0" err="1"/>
              <a:t>ressources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psychiatric</a:t>
            </a:r>
            <a:r>
              <a:rPr lang="cs-CZ" dirty="0"/>
              <a:t> </a:t>
            </a:r>
            <a:r>
              <a:rPr lang="cs-CZ" dirty="0" err="1"/>
              <a:t>inpatients</a:t>
            </a:r>
            <a:r>
              <a:rPr lang="cs-CZ" dirty="0"/>
              <a:t>.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Nervous</a:t>
            </a:r>
            <a:r>
              <a:rPr lang="cs-CZ" i="1" dirty="0"/>
              <a:t> and </a:t>
            </a:r>
            <a:r>
              <a:rPr lang="cs-CZ" i="1" dirty="0" err="1"/>
              <a:t>Mental</a:t>
            </a:r>
            <a:r>
              <a:rPr lang="cs-CZ" i="1" dirty="0"/>
              <a:t> </a:t>
            </a:r>
            <a:r>
              <a:rPr lang="cs-CZ" i="1" dirty="0" err="1"/>
              <a:t>Disease</a:t>
            </a:r>
            <a:r>
              <a:rPr lang="cs-CZ" dirty="0"/>
              <a:t>, 1997, 185, </a:t>
            </a:r>
            <a:r>
              <a:rPr lang="cs-CZ" dirty="0" smtClean="0"/>
              <a:t>320-326</a:t>
            </a:r>
          </a:p>
          <a:p>
            <a:r>
              <a:rPr lang="cs-CZ" dirty="0" err="1"/>
              <a:t>Hodge</a:t>
            </a:r>
            <a:r>
              <a:rPr lang="cs-CZ" dirty="0"/>
              <a:t>, D. R. (2004). </a:t>
            </a:r>
            <a:r>
              <a:rPr lang="en-US" dirty="0"/>
              <a:t>Spirituality and people with mental illness: Developing spiritual Competency in assessment and intervention. </a:t>
            </a:r>
            <a:r>
              <a:rPr lang="en-US" i="1" dirty="0"/>
              <a:t>Families in Society, 85</a:t>
            </a:r>
            <a:r>
              <a:rPr lang="en-US" dirty="0"/>
              <a:t>(1), 36-44.</a:t>
            </a:r>
            <a:endParaRPr lang="cs-CZ" dirty="0"/>
          </a:p>
          <a:p>
            <a:r>
              <a:rPr lang="en-US" dirty="0"/>
              <a:t>Hodge, D. R. (2005). Spiritual life maps: A client centered pictorial instrument for spiritual assessment, planning, and intervention. </a:t>
            </a:r>
            <a:r>
              <a:rPr lang="en-US" i="1" dirty="0"/>
              <a:t>Social Work, 50</a:t>
            </a:r>
            <a:r>
              <a:rPr lang="en-US" dirty="0"/>
              <a:t>(1), 77-87.</a:t>
            </a:r>
            <a:endParaRPr lang="cs-CZ" dirty="0"/>
          </a:p>
          <a:p>
            <a:r>
              <a:rPr lang="en-US" dirty="0"/>
              <a:t>Hodge, D. R. (2005). Spiritual </a:t>
            </a:r>
            <a:r>
              <a:rPr lang="en-US" dirty="0" err="1"/>
              <a:t>ecograms</a:t>
            </a:r>
            <a:r>
              <a:rPr lang="en-US" dirty="0"/>
              <a:t>: A new assessment instrument for identifying clients' spiritual strengths in space and across time. </a:t>
            </a:r>
            <a:r>
              <a:rPr lang="en-US" i="1" dirty="0"/>
              <a:t>Families in Society, 86</a:t>
            </a:r>
            <a:r>
              <a:rPr lang="en-US" dirty="0"/>
              <a:t>(2), 287-296. </a:t>
            </a:r>
            <a:endParaRPr lang="cs-CZ" dirty="0"/>
          </a:p>
          <a:p>
            <a:r>
              <a:rPr lang="en-US" dirty="0"/>
              <a:t>Hodge, D. R. (2006). A template for spiritual assessment: A review of the JCAHO Requirements and guidelines for implementation. </a:t>
            </a:r>
            <a:r>
              <a:rPr lang="en-US" i="1" dirty="0"/>
              <a:t>Social Work, 51</a:t>
            </a:r>
            <a:r>
              <a:rPr lang="en-US" dirty="0"/>
              <a:t>(4). 317-326.</a:t>
            </a:r>
            <a:endParaRPr lang="cs-CZ" dirty="0"/>
          </a:p>
          <a:p>
            <a:r>
              <a:rPr lang="en-US" dirty="0"/>
              <a:t>Hodge, D. R. (2005). Spiritual assessment in marital and family therapy: A methodological framework for selecting between six qualitative assessment tools. </a:t>
            </a:r>
            <a:r>
              <a:rPr lang="en-US" i="1" dirty="0"/>
              <a:t>Journal of Marital and Family Therapy, 31</a:t>
            </a:r>
            <a:r>
              <a:rPr lang="en-US" dirty="0"/>
              <a:t>(4), 341-356.</a:t>
            </a:r>
            <a:endParaRPr lang="cs-CZ" dirty="0"/>
          </a:p>
          <a:p>
            <a:r>
              <a:rPr lang="en-US" dirty="0"/>
              <a:t>Hodge, D. R. (2005). Developing s Spiritual Assessment Toolbox: A Discussion of the Strengths and Limitations of Five Different Assessment Methods. </a:t>
            </a:r>
            <a:r>
              <a:rPr lang="en-US" i="1" dirty="0"/>
              <a:t>Health &amp; Social Work, 30</a:t>
            </a:r>
            <a:r>
              <a:rPr lang="en-US" dirty="0"/>
              <a:t>(4), 314-323.</a:t>
            </a:r>
            <a:endParaRPr lang="cs-CZ" dirty="0"/>
          </a:p>
          <a:p>
            <a:r>
              <a:rPr lang="en-US" dirty="0"/>
              <a:t>Hodge, D. R. &amp; Limb, G. E. (2010). Native Americans and brief spiritual assessment: Examining and operationalizing the Joint Commission's assessment framework. </a:t>
            </a:r>
            <a:r>
              <a:rPr lang="en-US" i="1" dirty="0"/>
              <a:t>Social Work, 55</a:t>
            </a:r>
            <a:r>
              <a:rPr lang="en-US" dirty="0"/>
              <a:t>(4), 297-307.</a:t>
            </a:r>
            <a:endParaRPr lang="cs-CZ" dirty="0"/>
          </a:p>
          <a:p>
            <a:r>
              <a:rPr lang="en-US" dirty="0"/>
              <a:t>Hodge, D. R. &amp; Horvath, V. E. (2011). Spiritual needs in health care settings: A qualitative Meta-synthesis of clients´ perspectives. </a:t>
            </a:r>
            <a:r>
              <a:rPr lang="en-US" i="1" dirty="0"/>
              <a:t>Social work</a:t>
            </a:r>
            <a:r>
              <a:rPr lang="en-US" dirty="0"/>
              <a:t>, 56(4), 306-316.</a:t>
            </a:r>
            <a:endParaRPr lang="cs-CZ" dirty="0"/>
          </a:p>
          <a:p>
            <a:r>
              <a:rPr lang="en-US" dirty="0"/>
              <a:t>Canda, E. R. &amp; Furman, L. D. (2010). </a:t>
            </a:r>
            <a:r>
              <a:rPr lang="en-US" i="1" dirty="0"/>
              <a:t>Spiritual diversity in social work practice. The heart of helping</a:t>
            </a:r>
            <a:r>
              <a:rPr lang="en-US" dirty="0"/>
              <a:t>. 2</a:t>
            </a:r>
            <a:r>
              <a:rPr lang="en-US" baseline="30000" dirty="0"/>
              <a:t>nd</a:t>
            </a:r>
            <a:r>
              <a:rPr lang="en-US" dirty="0"/>
              <a:t> ed. Oxford University Press.</a:t>
            </a:r>
            <a:endParaRPr lang="cs-CZ" dirty="0"/>
          </a:p>
          <a:p>
            <a:r>
              <a:rPr lang="cs-CZ" dirty="0"/>
              <a:t>Křivohlavý, J. (2009). </a:t>
            </a:r>
            <a:r>
              <a:rPr lang="cs-CZ" i="1" dirty="0"/>
              <a:t>Psychologie zdraví</a:t>
            </a:r>
            <a:r>
              <a:rPr lang="cs-CZ" dirty="0"/>
              <a:t>. 3. Vydání. Praha: Portál.</a:t>
            </a:r>
          </a:p>
          <a:p>
            <a:r>
              <a:rPr lang="cs-CZ" dirty="0" err="1"/>
              <a:t>Galanter</a:t>
            </a:r>
            <a:r>
              <a:rPr lang="cs-CZ" dirty="0"/>
              <a:t>, M. et al. (2007). </a:t>
            </a:r>
            <a:r>
              <a:rPr lang="cs-CZ" dirty="0" err="1"/>
              <a:t>Assessment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spirituality and </a:t>
            </a:r>
            <a:r>
              <a:rPr lang="cs-CZ" dirty="0" err="1"/>
              <a:t>its</a:t>
            </a:r>
            <a:r>
              <a:rPr lang="cs-CZ" dirty="0"/>
              <a:t> relevance to </a:t>
            </a:r>
            <a:r>
              <a:rPr lang="cs-CZ" dirty="0" err="1"/>
              <a:t>addiction</a:t>
            </a:r>
            <a:r>
              <a:rPr lang="cs-CZ" dirty="0"/>
              <a:t> </a:t>
            </a:r>
            <a:r>
              <a:rPr lang="cs-CZ" dirty="0" err="1"/>
              <a:t>treatment</a:t>
            </a:r>
            <a:r>
              <a:rPr lang="cs-CZ" dirty="0"/>
              <a:t>.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Substance </a:t>
            </a:r>
            <a:r>
              <a:rPr lang="cs-CZ" i="1" dirty="0" err="1"/>
              <a:t>Treatment</a:t>
            </a:r>
            <a:r>
              <a:rPr lang="cs-CZ" dirty="0"/>
              <a:t>, 33, 257-264.</a:t>
            </a:r>
          </a:p>
          <a:p>
            <a:r>
              <a:rPr lang="cs-CZ" dirty="0" err="1"/>
              <a:t>Dhar</a:t>
            </a:r>
            <a:r>
              <a:rPr lang="cs-CZ" dirty="0"/>
              <a:t>, N. et al. (2011).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health</a:t>
            </a:r>
            <a:r>
              <a:rPr lang="cs-CZ" dirty="0"/>
              <a:t> </a:t>
            </a:r>
            <a:r>
              <a:rPr lang="cs-CZ" dirty="0" err="1"/>
              <a:t>scale</a:t>
            </a:r>
            <a:r>
              <a:rPr lang="cs-CZ" dirty="0"/>
              <a:t> 2011: </a:t>
            </a:r>
            <a:r>
              <a:rPr lang="cs-CZ" dirty="0" err="1"/>
              <a:t>Defining</a:t>
            </a:r>
            <a:r>
              <a:rPr lang="cs-CZ" dirty="0"/>
              <a:t> and </a:t>
            </a:r>
            <a:r>
              <a:rPr lang="cs-CZ" dirty="0" err="1"/>
              <a:t>measuring</a:t>
            </a:r>
            <a:r>
              <a:rPr lang="cs-CZ" dirty="0"/>
              <a:t> 4th </a:t>
            </a:r>
            <a:r>
              <a:rPr lang="cs-CZ" dirty="0" err="1"/>
              <a:t>dimension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health</a:t>
            </a:r>
            <a:r>
              <a:rPr lang="cs-CZ" dirty="0"/>
              <a:t>. </a:t>
            </a:r>
            <a:r>
              <a:rPr lang="cs-CZ" i="1" dirty="0"/>
              <a:t>Indian J </a:t>
            </a:r>
            <a:r>
              <a:rPr lang="cs-CZ" i="1" dirty="0" err="1"/>
              <a:t>Community</a:t>
            </a:r>
            <a:r>
              <a:rPr lang="cs-CZ" i="1" dirty="0"/>
              <a:t> Med</a:t>
            </a:r>
            <a:r>
              <a:rPr lang="cs-CZ" dirty="0"/>
              <a:t>, 36, 275-82.</a:t>
            </a:r>
          </a:p>
          <a:p>
            <a:r>
              <a:rPr lang="cs-CZ" dirty="0" err="1"/>
              <a:t>Nixon</a:t>
            </a:r>
            <a:r>
              <a:rPr lang="cs-CZ" dirty="0"/>
              <a:t>, A. </a:t>
            </a:r>
            <a:r>
              <a:rPr lang="en-US" dirty="0"/>
              <a:t>&amp; </a:t>
            </a:r>
            <a:r>
              <a:rPr lang="en-US" dirty="0" err="1"/>
              <a:t>Narayanasamy</a:t>
            </a:r>
            <a:r>
              <a:rPr lang="en-US" dirty="0"/>
              <a:t>, A. (2010). The spiritual needs of neuro-oncology </a:t>
            </a:r>
            <a:r>
              <a:rPr lang="en-US" dirty="0" err="1"/>
              <a:t>pacients</a:t>
            </a:r>
            <a:r>
              <a:rPr lang="en-US" dirty="0"/>
              <a:t> from patients´ perspective. </a:t>
            </a:r>
            <a:r>
              <a:rPr lang="en-US" i="1" dirty="0"/>
              <a:t>Journal of Clinical </a:t>
            </a:r>
            <a:r>
              <a:rPr lang="en-US" i="1" dirty="0" err="1"/>
              <a:t>Nourcing</a:t>
            </a:r>
            <a:r>
              <a:rPr lang="en-US" dirty="0"/>
              <a:t>, 19, 2259-2270.</a:t>
            </a:r>
            <a:endParaRPr lang="cs-CZ" dirty="0"/>
          </a:p>
          <a:p>
            <a:r>
              <a:rPr lang="en-US" dirty="0" err="1"/>
              <a:t>Sulmasy</a:t>
            </a:r>
            <a:r>
              <a:rPr lang="en-US" dirty="0"/>
              <a:t>, D. P. (2002). A Biopsychosocial-Spiritual Model for the Care of Patients at the End of Life. </a:t>
            </a:r>
            <a:r>
              <a:rPr lang="en-US" i="1" dirty="0"/>
              <a:t>The Gerontologist</a:t>
            </a:r>
            <a:r>
              <a:rPr lang="en-US" dirty="0"/>
              <a:t>, 42, 24-33.</a:t>
            </a:r>
            <a:endParaRPr lang="cs-CZ" dirty="0"/>
          </a:p>
          <a:p>
            <a:r>
              <a:rPr lang="en-US" dirty="0"/>
              <a:t>Holloway, M. (2007). Spiritual Need and the Core Business of Social Work. </a:t>
            </a:r>
            <a:r>
              <a:rPr lang="en-US" i="1" dirty="0"/>
              <a:t>British Journal of Social Work</a:t>
            </a:r>
            <a:r>
              <a:rPr lang="en-US" dirty="0"/>
              <a:t>, 37, 265-280.</a:t>
            </a:r>
            <a:endParaRPr lang="cs-CZ" dirty="0"/>
          </a:p>
          <a:p>
            <a:r>
              <a:rPr lang="cs-CZ" dirty="0" err="1"/>
              <a:t>Govier</a:t>
            </a:r>
            <a:r>
              <a:rPr lang="cs-CZ" dirty="0"/>
              <a:t>, I. (2000). </a:t>
            </a:r>
            <a:r>
              <a:rPr lang="cs-CZ" dirty="0" err="1"/>
              <a:t>Spiritual</a:t>
            </a:r>
            <a:r>
              <a:rPr lang="cs-CZ" dirty="0"/>
              <a:t> care in </a:t>
            </a:r>
            <a:r>
              <a:rPr lang="cs-CZ" dirty="0" err="1"/>
              <a:t>nurcing</a:t>
            </a:r>
            <a:r>
              <a:rPr lang="cs-CZ" dirty="0"/>
              <a:t>: a </a:t>
            </a:r>
            <a:r>
              <a:rPr lang="cs-CZ" dirty="0" err="1"/>
              <a:t>systematic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. </a:t>
            </a:r>
            <a:r>
              <a:rPr lang="cs-CZ" i="1" dirty="0" err="1"/>
              <a:t>Nurcing</a:t>
            </a:r>
            <a:r>
              <a:rPr lang="cs-CZ" i="1" dirty="0"/>
              <a:t> standard</a:t>
            </a:r>
            <a:r>
              <a:rPr lang="cs-CZ" dirty="0"/>
              <a:t>, 14(17), 32-36.</a:t>
            </a:r>
          </a:p>
          <a:p>
            <a:r>
              <a:rPr lang="cs-CZ" dirty="0" err="1"/>
              <a:t>Monod</a:t>
            </a:r>
            <a:r>
              <a:rPr lang="cs-CZ" dirty="0"/>
              <a:t>, S.M. et al. (2010b).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distress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 </a:t>
            </a:r>
            <a:r>
              <a:rPr lang="cs-CZ" dirty="0" err="1"/>
              <a:t>tool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instrument to </a:t>
            </a:r>
            <a:r>
              <a:rPr lang="cs-CZ" dirty="0" err="1"/>
              <a:t>assess</a:t>
            </a:r>
            <a:r>
              <a:rPr lang="cs-CZ" dirty="0"/>
              <a:t>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distress</a:t>
            </a:r>
            <a:r>
              <a:rPr lang="cs-CZ" dirty="0"/>
              <a:t> in </a:t>
            </a:r>
            <a:r>
              <a:rPr lang="cs-CZ" dirty="0" err="1"/>
              <a:t>hospitalised</a:t>
            </a:r>
            <a:r>
              <a:rPr lang="cs-CZ" dirty="0"/>
              <a:t> </a:t>
            </a:r>
            <a:r>
              <a:rPr lang="cs-CZ" dirty="0" err="1"/>
              <a:t>elderly</a:t>
            </a:r>
            <a:r>
              <a:rPr lang="cs-CZ" dirty="0"/>
              <a:t> </a:t>
            </a:r>
            <a:r>
              <a:rPr lang="cs-CZ" dirty="0" err="1"/>
              <a:t>persons</a:t>
            </a:r>
            <a:r>
              <a:rPr lang="cs-CZ" dirty="0"/>
              <a:t>. </a:t>
            </a:r>
            <a:r>
              <a:rPr lang="cs-CZ" i="1" dirty="0"/>
              <a:t>BMC </a:t>
            </a:r>
            <a:r>
              <a:rPr lang="cs-CZ" i="1" dirty="0" err="1"/>
              <a:t>Geriatrics</a:t>
            </a:r>
            <a:r>
              <a:rPr lang="cs-CZ" dirty="0"/>
              <a:t>, 10:88.</a:t>
            </a:r>
          </a:p>
          <a:p>
            <a:r>
              <a:rPr lang="cs-CZ" dirty="0" err="1"/>
              <a:t>Monod</a:t>
            </a:r>
            <a:r>
              <a:rPr lang="cs-CZ" dirty="0"/>
              <a:t>, S.M. et al. (2010a).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Needs</a:t>
            </a:r>
            <a:r>
              <a:rPr lang="cs-CZ" dirty="0"/>
              <a:t> Model: Spirituality </a:t>
            </a:r>
            <a:r>
              <a:rPr lang="cs-CZ" dirty="0" err="1"/>
              <a:t>Assessment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Geriatric</a:t>
            </a:r>
            <a:r>
              <a:rPr lang="cs-CZ" dirty="0"/>
              <a:t> </a:t>
            </a:r>
            <a:r>
              <a:rPr lang="cs-CZ" dirty="0" err="1"/>
              <a:t>Hospital</a:t>
            </a:r>
            <a:r>
              <a:rPr lang="cs-CZ" dirty="0"/>
              <a:t> </a:t>
            </a:r>
            <a:r>
              <a:rPr lang="cs-CZ" dirty="0" err="1"/>
              <a:t>Setting</a:t>
            </a:r>
            <a:r>
              <a:rPr lang="cs-CZ" dirty="0"/>
              <a:t>.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Religion, Spirituality </a:t>
            </a:r>
            <a:r>
              <a:rPr lang="en-US" i="1" dirty="0"/>
              <a:t>&amp; Aging</a:t>
            </a:r>
            <a:r>
              <a:rPr lang="en-US" dirty="0"/>
              <a:t>, 22, 271-282.</a:t>
            </a:r>
            <a:endParaRPr lang="cs-CZ" dirty="0"/>
          </a:p>
          <a:p>
            <a:r>
              <a:rPr lang="cs-CZ" dirty="0" err="1"/>
              <a:t>Sheridan</a:t>
            </a:r>
            <a:r>
              <a:rPr lang="cs-CZ" dirty="0"/>
              <a:t>, M. J. (2004). </a:t>
            </a:r>
            <a:r>
              <a:rPr lang="cs-CZ" dirty="0" err="1"/>
              <a:t>Predicting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Spiritually-Derived</a:t>
            </a:r>
            <a:r>
              <a:rPr lang="cs-CZ" dirty="0"/>
              <a:t> </a:t>
            </a:r>
            <a:r>
              <a:rPr lang="cs-CZ" dirty="0" err="1"/>
              <a:t>Interventions</a:t>
            </a:r>
            <a:r>
              <a:rPr lang="cs-CZ" dirty="0"/>
              <a:t> in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Practice</a:t>
            </a:r>
            <a:r>
              <a:rPr lang="cs-CZ" dirty="0"/>
              <a:t>: A </a:t>
            </a:r>
            <a:r>
              <a:rPr lang="cs-CZ" dirty="0" err="1"/>
              <a:t>Survea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Practitioners</a:t>
            </a:r>
            <a:r>
              <a:rPr lang="cs-CZ" dirty="0"/>
              <a:t>.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Religion </a:t>
            </a:r>
            <a:r>
              <a:rPr lang="en-US" i="1" dirty="0"/>
              <a:t>&amp; </a:t>
            </a:r>
            <a:r>
              <a:rPr lang="cs-CZ" i="1" dirty="0"/>
              <a:t>Spirituality </a:t>
            </a:r>
            <a:r>
              <a:rPr lang="en-US" i="1" dirty="0"/>
              <a:t>in Social Work, </a:t>
            </a:r>
            <a:r>
              <a:rPr lang="en-US" dirty="0"/>
              <a:t>23(4), 5-25.</a:t>
            </a:r>
            <a:endParaRPr lang="cs-CZ" dirty="0"/>
          </a:p>
          <a:p>
            <a:r>
              <a:rPr lang="en-US" dirty="0"/>
              <a:t>Cavendish, R. et al. (2003). Spiritual Care Activities of </a:t>
            </a:r>
            <a:r>
              <a:rPr lang="en-US" dirty="0" err="1"/>
              <a:t>Nurces</a:t>
            </a:r>
            <a:r>
              <a:rPr lang="en-US" dirty="0"/>
              <a:t> Using </a:t>
            </a:r>
            <a:r>
              <a:rPr lang="en-US" dirty="0" err="1"/>
              <a:t>Nurcing</a:t>
            </a:r>
            <a:r>
              <a:rPr lang="en-US" dirty="0"/>
              <a:t> Interventions Classification (NIC) Labels. </a:t>
            </a:r>
            <a:r>
              <a:rPr lang="en-US" i="1" dirty="0"/>
              <a:t>International Journal of </a:t>
            </a:r>
            <a:r>
              <a:rPr lang="en-US" i="1" dirty="0" err="1"/>
              <a:t>Nurcing</a:t>
            </a:r>
            <a:r>
              <a:rPr lang="en-US" i="1" dirty="0"/>
              <a:t> Terminologies and Classifications</a:t>
            </a:r>
            <a:r>
              <a:rPr lang="en-US" dirty="0"/>
              <a:t>, 14(4), 113-124.</a:t>
            </a:r>
            <a:endParaRPr lang="cs-CZ" dirty="0"/>
          </a:p>
          <a:p>
            <a:r>
              <a:rPr lang="cs-CZ" dirty="0" err="1"/>
              <a:t>O’Brien</a:t>
            </a:r>
            <a:r>
              <a:rPr lang="cs-CZ" dirty="0"/>
              <a:t>, M. E. (1982). “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Spiritual</a:t>
            </a:r>
            <a:r>
              <a:rPr lang="cs-CZ" dirty="0"/>
              <a:t> Integrity,” in </a:t>
            </a:r>
            <a:r>
              <a:rPr lang="cs-CZ" i="1" dirty="0" err="1"/>
              <a:t>Human</a:t>
            </a:r>
            <a:r>
              <a:rPr lang="cs-CZ" i="1" dirty="0"/>
              <a:t> </a:t>
            </a:r>
            <a:r>
              <a:rPr lang="cs-CZ" i="1" dirty="0" err="1"/>
              <a:t>Needs</a:t>
            </a:r>
            <a:r>
              <a:rPr lang="cs-CZ" i="1" dirty="0"/>
              <a:t> 2 and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Nursing</a:t>
            </a:r>
            <a:r>
              <a:rPr lang="cs-CZ" i="1" dirty="0"/>
              <a:t> </a:t>
            </a:r>
            <a:r>
              <a:rPr lang="cs-CZ" i="1" dirty="0" err="1"/>
              <a:t>Process</a:t>
            </a:r>
            <a:r>
              <a:rPr lang="cs-CZ" dirty="0"/>
              <a:t>. </a:t>
            </a:r>
            <a:r>
              <a:rPr lang="cs-CZ" dirty="0" err="1"/>
              <a:t>Eds</a:t>
            </a:r>
            <a:r>
              <a:rPr lang="cs-CZ" dirty="0"/>
              <a:t>. Helen </a:t>
            </a:r>
            <a:r>
              <a:rPr lang="cs-CZ" dirty="0" err="1"/>
              <a:t>Yura</a:t>
            </a:r>
            <a:r>
              <a:rPr lang="cs-CZ" dirty="0"/>
              <a:t> and Mary B. </a:t>
            </a:r>
            <a:r>
              <a:rPr lang="cs-CZ" dirty="0" err="1"/>
              <a:t>Walsh</a:t>
            </a:r>
            <a:r>
              <a:rPr lang="cs-CZ" dirty="0"/>
              <a:t>. </a:t>
            </a:r>
            <a:r>
              <a:rPr lang="cs-CZ" dirty="0" err="1"/>
              <a:t>Norwalk</a:t>
            </a:r>
            <a:r>
              <a:rPr lang="cs-CZ" dirty="0"/>
              <a:t>, CT: AppletonCentury7C-rofts.</a:t>
            </a:r>
          </a:p>
          <a:p>
            <a:r>
              <a:rPr lang="cs-CZ" dirty="0" err="1"/>
              <a:t>Saleebey</a:t>
            </a:r>
            <a:r>
              <a:rPr lang="cs-CZ" dirty="0"/>
              <a:t>, D. (Ed.) (1997).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strenghts</a:t>
            </a:r>
            <a:r>
              <a:rPr lang="cs-CZ" i="1" dirty="0"/>
              <a:t> </a:t>
            </a:r>
            <a:r>
              <a:rPr lang="cs-CZ" i="1" dirty="0" err="1"/>
              <a:t>perspective</a:t>
            </a:r>
            <a:r>
              <a:rPr lang="cs-CZ" i="1" dirty="0"/>
              <a:t> in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work</a:t>
            </a:r>
            <a:r>
              <a:rPr lang="cs-CZ" i="1" dirty="0"/>
              <a:t> </a:t>
            </a:r>
            <a:r>
              <a:rPr lang="cs-CZ" i="1" dirty="0" err="1"/>
              <a:t>practice</a:t>
            </a:r>
            <a:r>
              <a:rPr lang="cs-CZ" dirty="0"/>
              <a:t>. 2nd. Ed. </a:t>
            </a:r>
            <a:r>
              <a:rPr lang="cs-CZ" dirty="0" err="1"/>
              <a:t>White</a:t>
            </a:r>
            <a:r>
              <a:rPr lang="cs-CZ" dirty="0"/>
              <a:t> Plains, NY: </a:t>
            </a:r>
            <a:r>
              <a:rPr lang="cs-CZ" dirty="0" err="1"/>
              <a:t>Longman</a:t>
            </a:r>
            <a:r>
              <a:rPr lang="cs-CZ" dirty="0"/>
              <a:t>.</a:t>
            </a:r>
          </a:p>
          <a:p>
            <a:r>
              <a:rPr lang="cs-CZ" dirty="0" err="1"/>
              <a:t>Pargament</a:t>
            </a:r>
            <a:r>
              <a:rPr lang="cs-CZ" dirty="0"/>
              <a:t>, K. I. (1997). </a:t>
            </a:r>
            <a:r>
              <a:rPr lang="cs-CZ" i="1" dirty="0" err="1"/>
              <a:t>The</a:t>
            </a:r>
            <a:r>
              <a:rPr lang="cs-CZ" i="1" dirty="0"/>
              <a:t> psychology </a:t>
            </a:r>
            <a:r>
              <a:rPr lang="cs-CZ" i="1" dirty="0" err="1"/>
              <a:t>of</a:t>
            </a:r>
            <a:r>
              <a:rPr lang="cs-CZ" i="1" dirty="0"/>
              <a:t> religion and </a:t>
            </a:r>
            <a:r>
              <a:rPr lang="cs-CZ" i="1" dirty="0" err="1"/>
              <a:t>coping</a:t>
            </a:r>
            <a:r>
              <a:rPr lang="cs-CZ" dirty="0"/>
              <a:t>. NY: </a:t>
            </a:r>
            <a:r>
              <a:rPr lang="cs-CZ" dirty="0" err="1"/>
              <a:t>Guilford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err="1"/>
              <a:t>Stranahan</a:t>
            </a:r>
            <a:r>
              <a:rPr lang="cs-CZ" dirty="0"/>
              <a:t>, S. (2008).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self-assessment</a:t>
            </a:r>
            <a:r>
              <a:rPr lang="cs-CZ" dirty="0"/>
              <a:t> index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older</a:t>
            </a:r>
            <a:r>
              <a:rPr lang="cs-CZ" dirty="0"/>
              <a:t> </a:t>
            </a:r>
            <a:r>
              <a:rPr lang="cs-CZ" dirty="0" err="1"/>
              <a:t>adults</a:t>
            </a:r>
            <a:r>
              <a:rPr lang="cs-CZ" dirty="0"/>
              <a:t>. </a:t>
            </a:r>
            <a:r>
              <a:rPr lang="cs-CZ" i="1" dirty="0"/>
              <a:t>J </a:t>
            </a:r>
            <a:r>
              <a:rPr lang="cs-CZ" i="1" dirty="0" err="1"/>
              <a:t>Relig</a:t>
            </a:r>
            <a:r>
              <a:rPr lang="cs-CZ" i="1" dirty="0"/>
              <a:t> </a:t>
            </a:r>
            <a:r>
              <a:rPr lang="cs-CZ" i="1" dirty="0" err="1"/>
              <a:t>Health</a:t>
            </a:r>
            <a:r>
              <a:rPr lang="cs-CZ" dirty="0"/>
              <a:t> 47:491-503.</a:t>
            </a:r>
          </a:p>
          <a:p>
            <a:r>
              <a:rPr lang="cs-CZ" dirty="0"/>
              <a:t>O´CONNOR, Margaret, a ARANDA, </a:t>
            </a:r>
            <a:r>
              <a:rPr lang="cs-CZ" dirty="0" err="1"/>
              <a:t>Sanchia</a:t>
            </a:r>
            <a:r>
              <a:rPr lang="cs-CZ" dirty="0"/>
              <a:t>. </a:t>
            </a:r>
            <a:r>
              <a:rPr lang="cs-CZ" i="1" dirty="0"/>
              <a:t>Paliativní péče – pro sestry všech oborů</a:t>
            </a:r>
            <a:r>
              <a:rPr lang="cs-CZ" i="1" dirty="0" smtClean="0"/>
              <a:t>. </a:t>
            </a:r>
            <a:r>
              <a:rPr lang="cs-CZ" dirty="0" smtClean="0"/>
              <a:t>1</a:t>
            </a:r>
            <a:r>
              <a:rPr lang="cs-CZ" dirty="0"/>
              <a:t>. vyd. Praha: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, 2005. 324 s. ISBN 80-247-1295-4. </a:t>
            </a:r>
          </a:p>
          <a:p>
            <a:r>
              <a:rPr lang="cs-CZ" dirty="0"/>
              <a:t>David R. </a:t>
            </a:r>
            <a:r>
              <a:rPr lang="cs-CZ" dirty="0" err="1"/>
              <a:t>Hodge</a:t>
            </a:r>
            <a:r>
              <a:rPr lang="cs-CZ" dirty="0"/>
              <a:t> PhD &amp; Robin P. </a:t>
            </a:r>
            <a:r>
              <a:rPr lang="cs-CZ" dirty="0" err="1"/>
              <a:t>Bonifas</a:t>
            </a:r>
            <a:r>
              <a:rPr lang="cs-CZ" dirty="0"/>
              <a:t> PhD (2010): </a:t>
            </a:r>
            <a:r>
              <a:rPr lang="cs-CZ" dirty="0" err="1"/>
              <a:t>Using</a:t>
            </a:r>
            <a:r>
              <a:rPr lang="cs-CZ" dirty="0"/>
              <a:t> </a:t>
            </a:r>
            <a:r>
              <a:rPr lang="cs-CZ" dirty="0" err="1"/>
              <a:t>Spiritually</a:t>
            </a:r>
            <a:r>
              <a:rPr lang="cs-CZ" dirty="0"/>
              <a:t> </a:t>
            </a:r>
            <a:r>
              <a:rPr lang="cs-CZ" dirty="0" err="1"/>
              <a:t>Modified</a:t>
            </a:r>
            <a:r>
              <a:rPr lang="cs-CZ" dirty="0"/>
              <a:t> </a:t>
            </a:r>
            <a:r>
              <a:rPr lang="cs-CZ" dirty="0" err="1"/>
              <a:t>Cognitive</a:t>
            </a:r>
            <a:r>
              <a:rPr lang="cs-CZ" dirty="0"/>
              <a:t> </a:t>
            </a:r>
            <a:r>
              <a:rPr lang="cs-CZ" dirty="0" err="1"/>
              <a:t>Behavioral</a:t>
            </a:r>
            <a:r>
              <a:rPr lang="cs-CZ" dirty="0"/>
              <a:t> </a:t>
            </a:r>
            <a:r>
              <a:rPr lang="cs-CZ" dirty="0" err="1"/>
              <a:t>Therapy</a:t>
            </a:r>
            <a:r>
              <a:rPr lang="cs-CZ" dirty="0"/>
              <a:t> to </a:t>
            </a:r>
            <a:r>
              <a:rPr lang="cs-CZ" dirty="0" err="1"/>
              <a:t>Help</a:t>
            </a:r>
            <a:r>
              <a:rPr lang="cs-CZ" dirty="0"/>
              <a:t> </a:t>
            </a:r>
            <a:r>
              <a:rPr lang="cs-CZ" dirty="0" err="1"/>
              <a:t>Clients</a:t>
            </a:r>
            <a:r>
              <a:rPr lang="cs-CZ" dirty="0"/>
              <a:t> Wrestling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Depression</a:t>
            </a:r>
            <a:r>
              <a:rPr lang="cs-CZ" dirty="0"/>
              <a:t>: A </a:t>
            </a:r>
            <a:r>
              <a:rPr lang="cs-CZ" dirty="0" err="1"/>
              <a:t>Promising</a:t>
            </a:r>
            <a:r>
              <a:rPr lang="cs-CZ" dirty="0"/>
              <a:t> </a:t>
            </a:r>
            <a:r>
              <a:rPr lang="cs-CZ" dirty="0" err="1"/>
              <a:t>Intervention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Older</a:t>
            </a:r>
            <a:r>
              <a:rPr lang="cs-CZ" dirty="0"/>
              <a:t> </a:t>
            </a:r>
            <a:r>
              <a:rPr lang="cs-CZ" dirty="0" err="1"/>
              <a:t>Adults</a:t>
            </a:r>
            <a:r>
              <a:rPr lang="cs-CZ" dirty="0"/>
              <a:t>,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Religion &amp; Spirituality in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Work</a:t>
            </a:r>
            <a:r>
              <a:rPr lang="cs-CZ" i="1" dirty="0"/>
              <a:t>: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Thought</a:t>
            </a:r>
            <a:r>
              <a:rPr lang="cs-CZ" dirty="0"/>
              <a:t>, 29:3, 185-206</a:t>
            </a:r>
          </a:p>
          <a:p>
            <a:r>
              <a:rPr lang="cs-CZ" dirty="0"/>
              <a:t>Svatošová, M. (2012). </a:t>
            </a:r>
            <a:r>
              <a:rPr lang="cs-CZ" i="1" dirty="0"/>
              <a:t>Víme si rady s duchovními potřebami nemocných?</a:t>
            </a:r>
            <a:r>
              <a:rPr lang="cs-CZ" dirty="0"/>
              <a:t> Praha: </a:t>
            </a:r>
            <a:r>
              <a:rPr lang="cs-CZ" dirty="0" err="1"/>
              <a:t>Grada</a:t>
            </a:r>
            <a:r>
              <a:rPr lang="cs-CZ" dirty="0"/>
              <a:t>.</a:t>
            </a:r>
          </a:p>
          <a:p>
            <a:r>
              <a:rPr lang="cs-CZ" dirty="0"/>
              <a:t>Vágnerová, M. (2000). </a:t>
            </a:r>
            <a:r>
              <a:rPr lang="cs-CZ" i="1" dirty="0"/>
              <a:t>Vývojová psychologie</a:t>
            </a:r>
            <a:r>
              <a:rPr lang="cs-CZ" dirty="0"/>
              <a:t>. Praha: Portál</a:t>
            </a:r>
            <a:r>
              <a:rPr lang="cs-CZ" dirty="0" smtClean="0"/>
              <a:t>.</a:t>
            </a:r>
          </a:p>
          <a:p>
            <a:r>
              <a:rPr lang="cs-CZ" dirty="0" err="1"/>
              <a:t>Hunt</a:t>
            </a:r>
            <a:r>
              <a:rPr lang="cs-CZ" dirty="0"/>
              <a:t>, J. (2014). Bio-Psycho-</a:t>
            </a:r>
            <a:r>
              <a:rPr lang="cs-CZ" dirty="0" err="1"/>
              <a:t>Social_Spiritual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? </a:t>
            </a:r>
            <a:r>
              <a:rPr lang="cs-CZ" dirty="0" err="1"/>
              <a:t>Teaching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Skill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Spiritual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.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Work</a:t>
            </a:r>
            <a:r>
              <a:rPr lang="cs-CZ" i="1" dirty="0"/>
              <a:t> &amp; </a:t>
            </a:r>
            <a:r>
              <a:rPr lang="cs-CZ" i="1" dirty="0" err="1"/>
              <a:t>Christianity</a:t>
            </a:r>
            <a:r>
              <a:rPr lang="cs-CZ" dirty="0"/>
              <a:t>, Vol. 41, No. 4, 373-384.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45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b="1" dirty="0"/>
              <a:t>Původní</a:t>
            </a:r>
            <a:r>
              <a:rPr lang="cs-CZ" sz="2800" dirty="0"/>
              <a:t> </a:t>
            </a:r>
            <a:r>
              <a:rPr lang="cs-CZ" sz="2800" dirty="0" err="1"/>
              <a:t>Maslowova</a:t>
            </a:r>
            <a:r>
              <a:rPr lang="cs-CZ" sz="2800" dirty="0"/>
              <a:t> pyramida potřeb (A. H. </a:t>
            </a:r>
            <a:r>
              <a:rPr lang="cs-CZ" sz="2800" dirty="0" err="1"/>
              <a:t>Maslow</a:t>
            </a:r>
            <a:r>
              <a:rPr lang="cs-CZ" sz="2800" dirty="0"/>
              <a:t>,  A </a:t>
            </a:r>
            <a:r>
              <a:rPr lang="cs-CZ" sz="2800" dirty="0" err="1"/>
              <a:t>Theory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Human</a:t>
            </a:r>
            <a:r>
              <a:rPr lang="cs-CZ" sz="2800" dirty="0"/>
              <a:t> </a:t>
            </a:r>
            <a:r>
              <a:rPr lang="cs-CZ" sz="2800" dirty="0" err="1"/>
              <a:t>Motivation</a:t>
            </a:r>
            <a:r>
              <a:rPr lang="cs-CZ" sz="2800" i="1" dirty="0"/>
              <a:t>. </a:t>
            </a:r>
            <a:r>
              <a:rPr lang="cs-CZ" sz="2800" i="1" dirty="0" err="1"/>
              <a:t>Psychological</a:t>
            </a:r>
            <a:r>
              <a:rPr lang="cs-CZ" sz="2800" i="1" dirty="0"/>
              <a:t> </a:t>
            </a:r>
            <a:r>
              <a:rPr lang="cs-CZ" sz="2800" i="1" dirty="0" err="1"/>
              <a:t>Review</a:t>
            </a:r>
            <a:r>
              <a:rPr lang="cs-CZ" sz="2800" i="1" dirty="0"/>
              <a:t>, </a:t>
            </a:r>
            <a:r>
              <a:rPr lang="cs-CZ" sz="2800" dirty="0"/>
              <a:t>1943, 50, 370-396)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63575" y="3748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7954123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497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b="1" dirty="0"/>
              <a:t>Doplněný</a:t>
            </a:r>
            <a:r>
              <a:rPr lang="cs-CZ" sz="2700" dirty="0"/>
              <a:t> model </a:t>
            </a:r>
            <a:r>
              <a:rPr lang="cs-CZ" sz="2700" dirty="0" smtClean="0"/>
              <a:t>8 </a:t>
            </a:r>
            <a:r>
              <a:rPr lang="cs-CZ" sz="2700" dirty="0"/>
              <a:t>úrovňový (MASLOW, A. H. </a:t>
            </a:r>
            <a:r>
              <a:rPr lang="cs-CZ" sz="2700" i="1" dirty="0" err="1"/>
              <a:t>Motivation</a:t>
            </a:r>
            <a:r>
              <a:rPr lang="cs-CZ" sz="2700" i="1" dirty="0"/>
              <a:t> and Personality</a:t>
            </a:r>
            <a:r>
              <a:rPr lang="cs-CZ" sz="2700" dirty="0"/>
              <a:t>. New York : </a:t>
            </a:r>
            <a:r>
              <a:rPr lang="cs-CZ" sz="2700" dirty="0" err="1"/>
              <a:t>Harper</a:t>
            </a:r>
            <a:r>
              <a:rPr lang="cs-CZ" sz="2700" dirty="0"/>
              <a:t> and </a:t>
            </a:r>
            <a:r>
              <a:rPr lang="cs-CZ" sz="2700" dirty="0" err="1"/>
              <a:t>Row</a:t>
            </a:r>
            <a:r>
              <a:rPr lang="cs-CZ" sz="2700" dirty="0"/>
              <a:t>, </a:t>
            </a:r>
            <a:r>
              <a:rPr lang="cs-CZ" sz="2700" b="1" dirty="0"/>
              <a:t>1954</a:t>
            </a:r>
            <a:r>
              <a:rPr lang="cs-CZ" sz="2700" dirty="0" smtClean="0"/>
              <a:t>)</a:t>
            </a:r>
            <a:endParaRPr lang="cs-CZ" dirty="0"/>
          </a:p>
        </p:txBody>
      </p:sp>
      <p:pic>
        <p:nvPicPr>
          <p:cNvPr id="4" name="Zástupný symbol pro obsah 3" descr="http://www.vedeme.cz/images/stories/kapitoly/maslow_hierarchy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96752"/>
            <a:ext cx="6624736" cy="53285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16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Vývojové potřeby</a:t>
            </a:r>
            <a:r>
              <a:rPr lang="cs-CZ" dirty="0"/>
              <a:t> (Vávrová, </a:t>
            </a:r>
            <a:r>
              <a:rPr lang="cs-CZ" dirty="0" smtClean="0"/>
              <a:t>2000)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dirty="0"/>
              <a:t>potřeba stimulace správnými podněty</a:t>
            </a:r>
          </a:p>
          <a:p>
            <a:pPr lvl="0"/>
            <a:r>
              <a:rPr lang="cs-CZ" dirty="0"/>
              <a:t>potřeba </a:t>
            </a:r>
            <a:r>
              <a:rPr lang="cs-CZ" b="1" dirty="0"/>
              <a:t>smysluplného světa</a:t>
            </a:r>
          </a:p>
          <a:p>
            <a:pPr lvl="0"/>
            <a:r>
              <a:rPr lang="cs-CZ" dirty="0"/>
              <a:t>potřeba plánovat činnosti v denním rytmu a čase</a:t>
            </a:r>
          </a:p>
          <a:p>
            <a:pPr lvl="0"/>
            <a:r>
              <a:rPr lang="cs-CZ" dirty="0"/>
              <a:t>potřeba jistoty sociální role a pozice ve společnosti</a:t>
            </a:r>
          </a:p>
          <a:p>
            <a:pPr lvl="0"/>
            <a:r>
              <a:rPr lang="cs-CZ" b="1" dirty="0"/>
              <a:t>potřeba identity a uznání vlastního já</a:t>
            </a:r>
            <a:r>
              <a:rPr lang="cs-CZ" dirty="0"/>
              <a:t> sebou i druhými</a:t>
            </a:r>
          </a:p>
          <a:p>
            <a:pPr lvl="0"/>
            <a:r>
              <a:rPr lang="cs-CZ" dirty="0"/>
              <a:t>potřeba </a:t>
            </a:r>
            <a:r>
              <a:rPr lang="cs-CZ" b="1" dirty="0"/>
              <a:t>otevřené budoucnosti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03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realita charitních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Charitní závazek:</a:t>
            </a:r>
          </a:p>
          <a:p>
            <a:pPr lvl="1"/>
            <a:r>
              <a:rPr lang="cs-CZ" dirty="0" smtClean="0"/>
              <a:t>Reagovat na lidské potřeby na všech rovinách, včetně spirituálních</a:t>
            </a:r>
          </a:p>
          <a:p>
            <a:pPr lvl="1"/>
            <a:r>
              <a:rPr lang="cs-CZ" dirty="0" smtClean="0"/>
              <a:t>Usilovat o celostní rozvoj člověka, zahrnující celou osobu ve všech jejích dimenzích (</a:t>
            </a:r>
            <a:r>
              <a:rPr lang="cs-CZ" dirty="0" err="1" smtClean="0"/>
              <a:t>CiV</a:t>
            </a:r>
            <a:r>
              <a:rPr lang="cs-CZ" dirty="0" smtClean="0"/>
              <a:t> 11)</a:t>
            </a:r>
          </a:p>
          <a:p>
            <a:pPr lvl="1"/>
            <a:endParaRPr lang="cs-CZ" dirty="0"/>
          </a:p>
          <a:p>
            <a:r>
              <a:rPr lang="cs-CZ" dirty="0" smtClean="0"/>
              <a:t>Charitní realita: bezradnost, jak jasný teoretický požadavek odborně převést do praxe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469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Biopsychosociální </a:t>
            </a:r>
            <a:r>
              <a:rPr lang="cs-CZ" dirty="0"/>
              <a:t>m</a:t>
            </a:r>
            <a:r>
              <a:rPr lang="cs-CZ" dirty="0" smtClean="0"/>
              <a:t>odel</a:t>
            </a:r>
            <a:br>
              <a:rPr lang="cs-CZ" dirty="0" smtClean="0"/>
            </a:br>
            <a:r>
              <a:rPr lang="cs-CZ" dirty="0" smtClean="0"/>
              <a:t>(George </a:t>
            </a:r>
            <a:r>
              <a:rPr lang="cs-CZ" dirty="0" err="1" smtClean="0"/>
              <a:t>Libman</a:t>
            </a:r>
            <a:r>
              <a:rPr lang="cs-CZ" dirty="0" smtClean="0"/>
              <a:t> </a:t>
            </a:r>
            <a:r>
              <a:rPr lang="cs-CZ" dirty="0" err="1" smtClean="0"/>
              <a:t>Engel</a:t>
            </a:r>
            <a:r>
              <a:rPr lang="cs-CZ" dirty="0" smtClean="0"/>
              <a:t>) pro charitní praxi reduktivní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53" y="2132856"/>
            <a:ext cx="3958666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27984" y="227687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Engel, George (April 8, 1977). "The need for a new medical model: a challenge for biomedicine". </a:t>
            </a:r>
            <a:r>
              <a:rPr lang="en-US" sz="2800" i="1" dirty="0" smtClean="0"/>
              <a:t>Science</a:t>
            </a:r>
            <a:r>
              <a:rPr lang="en-US" sz="2800" dirty="0" smtClean="0"/>
              <a:t> 196 (4286): 129–136.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779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Jak rozumět pojmu „spiritualita“?</a:t>
            </a:r>
            <a:br>
              <a:rPr lang="cs-CZ" b="1" dirty="0" smtClean="0"/>
            </a:br>
            <a:r>
              <a:rPr lang="cs-CZ" b="1" dirty="0" smtClean="0"/>
              <a:t>Konceptuální rozlišení</a:t>
            </a:r>
            <a:r>
              <a:rPr lang="de-DE" b="1" dirty="0" smtClean="0"/>
              <a:t> </a:t>
            </a:r>
            <a:r>
              <a:rPr lang="cs-CZ" b="1" dirty="0" smtClean="0"/>
              <a:t>spirituality</a:t>
            </a:r>
            <a:r>
              <a:rPr lang="de-DE" b="1" dirty="0" smtClean="0"/>
              <a:t> </a:t>
            </a:r>
            <a:r>
              <a:rPr lang="cs-CZ" b="1" dirty="0" smtClean="0"/>
              <a:t>a</a:t>
            </a:r>
            <a:r>
              <a:rPr lang="de-DE" b="1" dirty="0" smtClean="0"/>
              <a:t> </a:t>
            </a:r>
            <a:r>
              <a:rPr lang="cs-CZ" b="1" dirty="0" smtClean="0"/>
              <a:t>     religiozity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096344" cy="4657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060848"/>
            <a:ext cx="2808312" cy="351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</a:t>
            </a:r>
            <a:r>
              <a:rPr lang="cs-CZ" dirty="0" smtClean="0"/>
              <a:t>ak pojímat spiritualitu </a:t>
            </a:r>
            <a:r>
              <a:rPr lang="cs-CZ" dirty="0"/>
              <a:t>a </a:t>
            </a:r>
            <a:r>
              <a:rPr lang="cs-CZ" dirty="0" smtClean="0"/>
              <a:t>náboženství: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r>
              <a:rPr lang="cs-CZ" sz="2600" i="1" dirty="0"/>
              <a:t>Spiritualita</a:t>
            </a:r>
            <a:r>
              <a:rPr lang="cs-CZ" sz="2600" dirty="0"/>
              <a:t> - Odkazuje na univerzální kvalitu lidí a jejich kultur související s hledáním smyslu, účelu, morality, transcendence, blaha a hlubokých vztahů k sobě, druhým a konečné realitě, jakkoliv je tato chápaná (Canda/Furman 2010, 59)</a:t>
            </a:r>
          </a:p>
          <a:p>
            <a:r>
              <a:rPr lang="cs-CZ" sz="2600" i="1" dirty="0"/>
              <a:t>Náboženství</a:t>
            </a:r>
            <a:r>
              <a:rPr lang="cs-CZ" sz="2600" dirty="0"/>
              <a:t> - Institucionalizovaná soustava hodnot, přesvědčení, symbolů, chování a zkušeností orientovaných k duchovním záležitostem a sdílená komunitou a předávaná v čase (Canda/Furman 2010, 59).</a:t>
            </a:r>
          </a:p>
          <a:p>
            <a:r>
              <a:rPr lang="cs-CZ" sz="2600" dirty="0"/>
              <a:t>Oba pojmy jsou obecně pojímány jako odlišné, avšak vzájemně se </a:t>
            </a:r>
            <a:r>
              <a:rPr lang="cs-CZ" sz="2600" dirty="0" smtClean="0"/>
              <a:t>překrývající</a:t>
            </a:r>
          </a:p>
          <a:p>
            <a:r>
              <a:rPr lang="cs-CZ" sz="2600" dirty="0" smtClean="0"/>
              <a:t>Rozlišení náboženských a nenáboženských podob spirituality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403288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2293</Words>
  <Application>Microsoft Office PowerPoint</Application>
  <PresentationFormat>Předvádění na obrazovce (4:3)</PresentationFormat>
  <Paragraphs>508</Paragraphs>
  <Slides>54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56" baseType="lpstr">
      <vt:lpstr>Motiv systému Office</vt:lpstr>
      <vt:lpstr>Dokument</vt:lpstr>
      <vt:lpstr>Spirituální posouzení (assessment) u klientů charitních služeb   </vt:lpstr>
      <vt:lpstr>Co znamená spirituální posouzení?</vt:lpstr>
      <vt:lpstr>Charitně naukový kontext</vt:lpstr>
      <vt:lpstr>cíl</vt:lpstr>
      <vt:lpstr>Ideové zázemí tématu</vt:lpstr>
      <vt:lpstr>Česká realita charitních služeb</vt:lpstr>
      <vt:lpstr>Biopsychosociální model (George Libman Engel) pro charitní praxi reduktivní</vt:lpstr>
      <vt:lpstr> Jak rozumět pojmu „spiritualita“? Konceptuální rozlišení spirituality a      religiozity</vt:lpstr>
      <vt:lpstr>Jak pojímat spiritualitu a náboženství: </vt:lpstr>
      <vt:lpstr>I. Proč spiritualita v sociální práci?</vt:lpstr>
      <vt:lpstr>Sociologie náboženství</vt:lpstr>
      <vt:lpstr>Zdravotnické vědy: ošetřovatelství, psychiatrie, medicína, psychologie</vt:lpstr>
      <vt:lpstr>Prezentace aplikace PowerPoint</vt:lpstr>
      <vt:lpstr>Prezentace aplikace PowerPoint</vt:lpstr>
      <vt:lpstr>Prezentace aplikace PowerPoint</vt:lpstr>
      <vt:lpstr>Spirituální potřeby definované ve zdravotnickém prostředí</vt:lpstr>
      <vt:lpstr>Duchovní potřeby hospitalizovaných psychiatrických pacientů (Fitchett, G. et al. 1997)</vt:lpstr>
      <vt:lpstr>Duchovní potřeby hospitalizovaných geriatrických pacientů (Monod et al. 2010)</vt:lpstr>
      <vt:lpstr>Duchovní potřeby u neuroonkologických pacientů (Nixon a Narayanasamy 2010)</vt:lpstr>
      <vt:lpstr>Duchovní potřeby v nemocničním prostředí (Hodge &amp; Horvath 2011)</vt:lpstr>
      <vt:lpstr>Prezentace aplikace PowerPoint</vt:lpstr>
      <vt:lpstr>Poznámky k výsledkům</vt:lpstr>
      <vt:lpstr>Ošetřovatelství: spirituální distres</vt:lpstr>
      <vt:lpstr>Spirituální bolest u Svatošové (2012)</vt:lpstr>
      <vt:lpstr>Ošetřovatelské nástroje k diagnostice spirituálního distresu (O'Brien 1982, s. 102, 106-107)</vt:lpstr>
      <vt:lpstr>Prezentace aplikace PowerPoint</vt:lpstr>
      <vt:lpstr>Spiritual self-assessment index for older adults (Stranahan, 2008)</vt:lpstr>
      <vt:lpstr>Prezentace aplikace PowerPoint</vt:lpstr>
      <vt:lpstr>Spirituální posouzení</vt:lpstr>
      <vt:lpstr>Úvodní spirituální posouzení</vt:lpstr>
      <vt:lpstr>Prezentace aplikace PowerPoint</vt:lpstr>
      <vt:lpstr>Úvodní (initial) duchovní posouzení podle D. Hodge (2006)</vt:lpstr>
      <vt:lpstr>Prezentace aplikace PowerPoint</vt:lpstr>
      <vt:lpstr> MIMBRA: Meaning, Importance, Membership, Beliefs, Relevance, Action (Canda/Furman 2010, 267) </vt:lpstr>
      <vt:lpstr>Duchovní posouzení v sociální práci</vt:lpstr>
      <vt:lpstr>Prezentace aplikace PowerPoint</vt:lpstr>
      <vt:lpstr>Detailní spirituální posouzení (Hodge 2000-)</vt:lpstr>
      <vt:lpstr>Struktura otázek k mobilizaci klientových spirituálních zdrojů (Hodge 2005)</vt:lpstr>
      <vt:lpstr>Nejnovější model posouzení spirituality v rámci zdrojového modelu</vt:lpstr>
      <vt:lpstr>Předpoklady a podmínky používání spirituálního posouzení</vt:lpstr>
      <vt:lpstr>Duchovní sebeposouzení</vt:lpstr>
      <vt:lpstr>K uvědomění si vlastních potřeb Svatošová nabízí 4 úkoly:</vt:lpstr>
      <vt:lpstr>Dotazník vlastní spirituality: otázky k reflexi (Govier 1999) </vt:lpstr>
      <vt:lpstr>Spirituality Self-Rating Scale (Galanter et al. 2007) </vt:lpstr>
      <vt:lpstr>Reakce na duchovní potřeby: spirituální intervence</vt:lpstr>
      <vt:lpstr>Prezentace aplikace PowerPoint</vt:lpstr>
      <vt:lpstr>Možné intervence spr-níka (Hodge 2005)</vt:lpstr>
      <vt:lpstr>Možné intervence spr-níka u klientů s psychickým onemocněním (Hodge 2006)</vt:lpstr>
      <vt:lpstr> Názory spr-níků na duchovně zaměřené pomáhající aktivity (NASW 1997/2008; Canda/Furman 2010 (N=1804) </vt:lpstr>
      <vt:lpstr>Prezentace aplikace PowerPoint</vt:lpstr>
      <vt:lpstr>literatura</vt:lpstr>
      <vt:lpstr>Původní Maslowova pyramida potřeb (A. H. Maslow,  A Theory of Human Motivation. Psychological Review, 1943, 50, 370-396)</vt:lpstr>
      <vt:lpstr>Doplněný model 8 úrovňový (MASLOW, A. H. Motivation and Personality. New York : Harper and Row, 1954)</vt:lpstr>
      <vt:lpstr>Vývojové potřeby (Vávrová, 2000) </vt:lpstr>
    </vt:vector>
  </TitlesOfParts>
  <Company>Univerzita Palackého v Olomouci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Duchovní potřeby v prostředí sociální práce Spíše výjimečně některý pacient řekne: „Potřebuji rozhřešení“, a domáhá se kněze, zpovědi a rozhřešení.  Lidé jsou však stále citliví na obrazy a symboly (např. rozžatá svíce, voda, společenství lidí kolem prostřeného stolu) a niterně slavnostní situace.  Jsou stále vnímaví k otázce hodnot a ochotni je hledat.</dc:title>
  <dc:creator>Dolezel Jakub</dc:creator>
  <cp:lastModifiedBy>katedra</cp:lastModifiedBy>
  <cp:revision>60</cp:revision>
  <dcterms:created xsi:type="dcterms:W3CDTF">2014-02-20T19:03:05Z</dcterms:created>
  <dcterms:modified xsi:type="dcterms:W3CDTF">2015-05-12T17:01:28Z</dcterms:modified>
</cp:coreProperties>
</file>